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8288000" cy="10287000"/>
  <p:notesSz cx="6858000" cy="9144000"/>
  <p:embeddedFontLst>
    <p:embeddedFont>
      <p:font typeface="Abril Fatface" panose="020B0604020202020204" charset="0"/>
      <p:regular r:id="rId30"/>
    </p:embeddedFont>
    <p:embeddedFont>
      <p:font typeface="Calibri" panose="020F0502020204030204" pitchFamily="34" charset="0"/>
      <p:regular r:id="rId31"/>
      <p:bold r:id="rId32"/>
      <p:italic r:id="rId33"/>
      <p:boldItalic r:id="rId34"/>
    </p:embeddedFont>
    <p:embeddedFont>
      <p:font typeface="Glacial Indifference" panose="020B0604020202020204" charset="0"/>
      <p:regular r:id="rId35"/>
    </p:embeddedFont>
    <p:embeddedFont>
      <p:font typeface="Glacial Indifference Bold" panose="020B0604020202020204" charset="0"/>
      <p:regular r:id="rId36"/>
    </p:embeddedFont>
    <p:embeddedFont>
      <p:font typeface="Glacial Indifference Bold Italics" panose="020B0604020202020204" charset="0"/>
      <p:regular r:id="rId37"/>
    </p:embeddedFont>
    <p:embeddedFont>
      <p:font typeface="Roboto Bold Italics"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mariah.moscoso@rockwallisd.org"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grpSp>
        <p:nvGrpSpPr>
          <p:cNvPr id="2" name="Group 2"/>
          <p:cNvGrpSpPr/>
          <p:nvPr/>
        </p:nvGrpSpPr>
        <p:grpSpPr>
          <a:xfrm>
            <a:off x="-1981200" y="-1790700"/>
            <a:ext cx="11125200" cy="13449300"/>
            <a:chOff x="0" y="0"/>
            <a:chExt cx="2587296" cy="3127792"/>
          </a:xfrm>
        </p:grpSpPr>
        <p:sp>
          <p:nvSpPr>
            <p:cNvPr id="3" name="Freeform 3"/>
            <p:cNvSpPr/>
            <p:nvPr/>
          </p:nvSpPr>
          <p:spPr>
            <a:xfrm>
              <a:off x="0" y="0"/>
              <a:ext cx="2587296" cy="3127792"/>
            </a:xfrm>
            <a:custGeom>
              <a:avLst/>
              <a:gdLst/>
              <a:ahLst/>
              <a:cxnLst/>
              <a:rect l="l" t="t" r="r" b="b"/>
              <a:pathLst>
                <a:path w="2587296" h="3127792">
                  <a:moveTo>
                    <a:pt x="0" y="0"/>
                  </a:moveTo>
                  <a:lnTo>
                    <a:pt x="2587296" y="0"/>
                  </a:lnTo>
                  <a:lnTo>
                    <a:pt x="2587296" y="3127792"/>
                  </a:lnTo>
                  <a:lnTo>
                    <a:pt x="0" y="3127792"/>
                  </a:lnTo>
                  <a:close/>
                </a:path>
              </a:pathLst>
            </a:custGeom>
            <a:solidFill>
              <a:srgbClr val="A89CE3"/>
            </a:solidFill>
          </p:spPr>
        </p:sp>
      </p:grpSp>
      <p:sp>
        <p:nvSpPr>
          <p:cNvPr id="4" name="TextBox 4"/>
          <p:cNvSpPr txBox="1"/>
          <p:nvPr/>
        </p:nvSpPr>
        <p:spPr>
          <a:xfrm>
            <a:off x="0" y="3364476"/>
            <a:ext cx="18288000" cy="2089928"/>
          </a:xfrm>
          <a:prstGeom prst="rect">
            <a:avLst/>
          </a:prstGeom>
        </p:spPr>
        <p:txBody>
          <a:bodyPr lIns="0" tIns="0" rIns="0" bIns="0" rtlCol="0" anchor="t">
            <a:spAutoFit/>
          </a:bodyPr>
          <a:lstStyle/>
          <a:p>
            <a:pPr algn="ctr">
              <a:lnSpc>
                <a:spcPts val="16266"/>
              </a:lnSpc>
            </a:pPr>
            <a:r>
              <a:rPr lang="en-US" sz="14268">
                <a:solidFill>
                  <a:srgbClr val="010A4F"/>
                </a:solidFill>
                <a:latin typeface="Abril Fatface Bold"/>
              </a:rPr>
              <a:t>Cain Middle School</a:t>
            </a:r>
          </a:p>
        </p:txBody>
      </p:sp>
      <p:grpSp>
        <p:nvGrpSpPr>
          <p:cNvPr id="5" name="Group 5"/>
          <p:cNvGrpSpPr/>
          <p:nvPr/>
        </p:nvGrpSpPr>
        <p:grpSpPr>
          <a:xfrm>
            <a:off x="-533400" y="8267699"/>
            <a:ext cx="19316699" cy="2590800"/>
            <a:chOff x="0" y="0"/>
            <a:chExt cx="4492325" cy="602521"/>
          </a:xfrm>
        </p:grpSpPr>
        <p:sp>
          <p:nvSpPr>
            <p:cNvPr id="6" name="Freeform 6"/>
            <p:cNvSpPr/>
            <p:nvPr/>
          </p:nvSpPr>
          <p:spPr>
            <a:xfrm>
              <a:off x="0" y="0"/>
              <a:ext cx="4492325" cy="602521"/>
            </a:xfrm>
            <a:custGeom>
              <a:avLst/>
              <a:gdLst/>
              <a:ahLst/>
              <a:cxnLst/>
              <a:rect l="l" t="t" r="r" b="b"/>
              <a:pathLst>
                <a:path w="4492325" h="602521">
                  <a:moveTo>
                    <a:pt x="0" y="0"/>
                  </a:moveTo>
                  <a:lnTo>
                    <a:pt x="4492325" y="0"/>
                  </a:lnTo>
                  <a:lnTo>
                    <a:pt x="4492325" y="602521"/>
                  </a:lnTo>
                  <a:lnTo>
                    <a:pt x="0" y="602521"/>
                  </a:lnTo>
                  <a:close/>
                </a:path>
              </a:pathLst>
            </a:custGeom>
            <a:solidFill>
              <a:srgbClr val="FFFFFF">
                <a:alpha val="83922"/>
              </a:srgbClr>
            </a:solidFill>
          </p:spPr>
        </p:sp>
      </p:grpSp>
      <p:sp>
        <p:nvSpPr>
          <p:cNvPr id="7" name="TextBox 7"/>
          <p:cNvSpPr txBox="1"/>
          <p:nvPr/>
        </p:nvSpPr>
        <p:spPr>
          <a:xfrm>
            <a:off x="361950" y="8490967"/>
            <a:ext cx="17526000" cy="1384933"/>
          </a:xfrm>
          <a:prstGeom prst="rect">
            <a:avLst/>
          </a:prstGeom>
        </p:spPr>
        <p:txBody>
          <a:bodyPr lIns="0" tIns="0" rIns="0" bIns="0" rtlCol="0" anchor="t">
            <a:spAutoFit/>
          </a:bodyPr>
          <a:lstStyle/>
          <a:p>
            <a:pPr algn="ctr">
              <a:lnSpc>
                <a:spcPts val="5399"/>
              </a:lnSpc>
            </a:pPr>
            <a:r>
              <a:rPr lang="en-US" sz="5399" spc="53">
                <a:solidFill>
                  <a:srgbClr val="010A4F"/>
                </a:solidFill>
                <a:latin typeface="Roboto Bold Italics"/>
              </a:rPr>
              <a:t>CLASS OF 2030</a:t>
            </a:r>
          </a:p>
          <a:p>
            <a:pPr marL="0" lvl="0" indent="0" algn="ctr">
              <a:lnSpc>
                <a:spcPts val="5399"/>
              </a:lnSpc>
            </a:pPr>
            <a:r>
              <a:rPr lang="en-US" sz="5399" spc="53">
                <a:solidFill>
                  <a:srgbClr val="010A4F"/>
                </a:solidFill>
                <a:latin typeface="Roboto Bold Italics"/>
              </a:rPr>
              <a:t>WELCOME TO 7TH GRADE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028700"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Freeform 5"/>
          <p:cNvSpPr/>
          <p:nvPr/>
        </p:nvSpPr>
        <p:spPr>
          <a:xfrm rot="-10800000">
            <a:off x="10551064" y="7620437"/>
            <a:ext cx="5763633" cy="1066105"/>
          </a:xfrm>
          <a:custGeom>
            <a:avLst/>
            <a:gdLst/>
            <a:ahLst/>
            <a:cxnLst/>
            <a:rect l="l" t="t" r="r" b="b"/>
            <a:pathLst>
              <a:path w="5763633" h="1066105">
                <a:moveTo>
                  <a:pt x="0" y="0"/>
                </a:moveTo>
                <a:lnTo>
                  <a:pt x="5763632" y="0"/>
                </a:lnTo>
                <a:lnTo>
                  <a:pt x="5763632" y="1066106"/>
                </a:lnTo>
                <a:lnTo>
                  <a:pt x="0" y="10661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AutoShape 6"/>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7" name="TextBox 7"/>
          <p:cNvSpPr txBox="1"/>
          <p:nvPr/>
        </p:nvSpPr>
        <p:spPr>
          <a:xfrm>
            <a:off x="1216642" y="4168675"/>
            <a:ext cx="7927358" cy="2473524"/>
          </a:xfrm>
          <a:prstGeom prst="rect">
            <a:avLst/>
          </a:prstGeom>
        </p:spPr>
        <p:txBody>
          <a:bodyPr lIns="0" tIns="0" rIns="0" bIns="0" rtlCol="0" anchor="t">
            <a:spAutoFit/>
          </a:bodyPr>
          <a:lstStyle/>
          <a:p>
            <a:pPr algn="ctr">
              <a:lnSpc>
                <a:spcPts val="9085"/>
              </a:lnSpc>
            </a:pPr>
            <a:r>
              <a:rPr lang="en-US" sz="12114">
                <a:solidFill>
                  <a:srgbClr val="010A4F"/>
                </a:solidFill>
                <a:latin typeface="Abril Fatface"/>
              </a:rPr>
              <a:t>Girls Athletics</a:t>
            </a:r>
          </a:p>
        </p:txBody>
      </p:sp>
      <p:sp>
        <p:nvSpPr>
          <p:cNvPr id="8" name="TextBox 8"/>
          <p:cNvSpPr txBox="1"/>
          <p:nvPr/>
        </p:nvSpPr>
        <p:spPr>
          <a:xfrm>
            <a:off x="9713516" y="1019175"/>
            <a:ext cx="7175968" cy="9048750"/>
          </a:xfrm>
          <a:prstGeom prst="rect">
            <a:avLst/>
          </a:prstGeom>
        </p:spPr>
        <p:txBody>
          <a:bodyPr lIns="0" tIns="0" rIns="0" bIns="0" rtlCol="0" anchor="t">
            <a:spAutoFit/>
          </a:bodyPr>
          <a:lstStyle/>
          <a:p>
            <a:pPr algn="ctr">
              <a:lnSpc>
                <a:spcPts val="3410"/>
              </a:lnSpc>
            </a:pPr>
            <a:endParaRPr/>
          </a:p>
          <a:p>
            <a:pPr marL="635114" lvl="1" indent="-317557">
              <a:lnSpc>
                <a:spcPts val="3530"/>
              </a:lnSpc>
              <a:buFont typeface="Arial"/>
              <a:buChar char="•"/>
            </a:pPr>
            <a:r>
              <a:rPr lang="en-US" sz="2941">
                <a:solidFill>
                  <a:srgbClr val="000000"/>
                </a:solidFill>
                <a:latin typeface="Glacial Indifference"/>
              </a:rPr>
              <a:t>Girls Athletics is for girls wanting to tryout for </a:t>
            </a:r>
            <a:r>
              <a:rPr lang="en-US" sz="2941">
                <a:solidFill>
                  <a:srgbClr val="000000"/>
                </a:solidFill>
                <a:latin typeface="Glacial Indifference Bold"/>
              </a:rPr>
              <a:t>Volleyball or Basketball Only.</a:t>
            </a:r>
          </a:p>
          <a:p>
            <a:pPr>
              <a:lnSpc>
                <a:spcPts val="3530"/>
              </a:lnSpc>
            </a:pPr>
            <a:endParaRPr lang="en-US" sz="2941">
              <a:solidFill>
                <a:srgbClr val="000000"/>
              </a:solidFill>
              <a:latin typeface="Glacial Indifference Bold"/>
            </a:endParaRPr>
          </a:p>
          <a:p>
            <a:pPr marL="1270227" lvl="2" indent="-423409">
              <a:lnSpc>
                <a:spcPts val="3530"/>
              </a:lnSpc>
              <a:buFont typeface="Arial"/>
              <a:buChar char="⚬"/>
            </a:pPr>
            <a:r>
              <a:rPr lang="en-US" sz="2941">
                <a:solidFill>
                  <a:srgbClr val="000000"/>
                </a:solidFill>
                <a:latin typeface="Glacial Indifference"/>
              </a:rPr>
              <a:t>Volleyball Season is first</a:t>
            </a:r>
          </a:p>
          <a:p>
            <a:pPr marL="1270227" lvl="2" indent="-423409">
              <a:lnSpc>
                <a:spcPts val="3530"/>
              </a:lnSpc>
              <a:buFont typeface="Arial"/>
              <a:buChar char="⚬"/>
            </a:pPr>
            <a:r>
              <a:rPr lang="en-US" sz="2941">
                <a:solidFill>
                  <a:srgbClr val="000000"/>
                </a:solidFill>
                <a:latin typeface="Glacial Indifference"/>
              </a:rPr>
              <a:t>Offseason occurs when you are not playing the sport currently in season</a:t>
            </a:r>
          </a:p>
          <a:p>
            <a:pPr>
              <a:lnSpc>
                <a:spcPts val="3530"/>
              </a:lnSpc>
            </a:pPr>
            <a:endParaRPr lang="en-US" sz="2941">
              <a:solidFill>
                <a:srgbClr val="000000"/>
              </a:solidFill>
              <a:latin typeface="Glacial Indifference"/>
            </a:endParaRPr>
          </a:p>
          <a:p>
            <a:pPr marL="635114" lvl="1" indent="-317557">
              <a:lnSpc>
                <a:spcPts val="3530"/>
              </a:lnSpc>
              <a:buFont typeface="Arial"/>
              <a:buChar char="•"/>
            </a:pPr>
            <a:r>
              <a:rPr lang="en-US" sz="2941">
                <a:solidFill>
                  <a:srgbClr val="000000"/>
                </a:solidFill>
                <a:latin typeface="Glacial Indifference"/>
              </a:rPr>
              <a:t>Tennis, Track, Cross Country, Wrestling, and Soccer are before or after school - Students do not need to go into Athletics for these sports.</a:t>
            </a:r>
          </a:p>
          <a:p>
            <a:pPr>
              <a:lnSpc>
                <a:spcPts val="3410"/>
              </a:lnSpc>
            </a:pPr>
            <a:endParaRPr lang="en-US" sz="2941">
              <a:solidFill>
                <a:srgbClr val="000000"/>
              </a:solidFill>
              <a:latin typeface="Glacial Indifference"/>
            </a:endParaRPr>
          </a:p>
          <a:p>
            <a:pPr>
              <a:lnSpc>
                <a:spcPts val="3410"/>
              </a:lnSpc>
            </a:pPr>
            <a:endParaRPr lang="en-US" sz="2941">
              <a:solidFill>
                <a:srgbClr val="000000"/>
              </a:solidFill>
              <a:latin typeface="Glacial Indifference"/>
            </a:endParaRPr>
          </a:p>
          <a:p>
            <a:pPr algn="ctr">
              <a:lnSpc>
                <a:spcPts val="3530"/>
              </a:lnSpc>
            </a:pPr>
            <a:r>
              <a:rPr lang="en-US" sz="2941">
                <a:solidFill>
                  <a:srgbClr val="000000"/>
                </a:solidFill>
                <a:latin typeface="Glacial Indifference Bold"/>
              </a:rPr>
              <a:t>Girls Athletics Director </a:t>
            </a:r>
          </a:p>
          <a:p>
            <a:pPr algn="ctr">
              <a:lnSpc>
                <a:spcPts val="3530"/>
              </a:lnSpc>
            </a:pPr>
            <a:r>
              <a:rPr lang="en-US" sz="2941">
                <a:solidFill>
                  <a:srgbClr val="000000"/>
                </a:solidFill>
                <a:latin typeface="Glacial Indifference Bold"/>
              </a:rPr>
              <a:t>brittney.pike@rockwallisd.org</a:t>
            </a:r>
          </a:p>
          <a:p>
            <a:pPr>
              <a:lnSpc>
                <a:spcPts val="3410"/>
              </a:lnSpc>
            </a:pPr>
            <a:endParaRPr lang="en-US" sz="2941">
              <a:solidFill>
                <a:srgbClr val="000000"/>
              </a:solidFill>
              <a:latin typeface="Glacial Indifference Bold"/>
            </a:endParaRPr>
          </a:p>
          <a:p>
            <a:pPr algn="ctr">
              <a:lnSpc>
                <a:spcPts val="3410"/>
              </a:lnSpc>
            </a:pPr>
            <a:r>
              <a:rPr lang="en-US" sz="2841">
                <a:solidFill>
                  <a:srgbClr val="000000"/>
                </a:solidFill>
                <a:latin typeface="Glacial Indifference"/>
              </a:rPr>
              <a:t> </a:t>
            </a:r>
          </a:p>
          <a:p>
            <a:pPr algn="ctr">
              <a:lnSpc>
                <a:spcPts val="2514"/>
              </a:lnSpc>
            </a:pPr>
            <a:endParaRPr lang="en-US" sz="2841">
              <a:solidFill>
                <a:srgbClr val="000000"/>
              </a:solidFill>
              <a:latin typeface="Glacial Indifference"/>
            </a:endParaRPr>
          </a:p>
          <a:p>
            <a:pPr algn="ctr">
              <a:lnSpc>
                <a:spcPts val="2514"/>
              </a:lnSpc>
            </a:pPr>
            <a:endParaRPr lang="en-US" sz="2841">
              <a:solidFill>
                <a:srgbClr val="000000"/>
              </a:solidFill>
              <a:latin typeface="Glacial Indifferenc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028700"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Freeform 5"/>
          <p:cNvSpPr/>
          <p:nvPr/>
        </p:nvSpPr>
        <p:spPr>
          <a:xfrm rot="-10800000">
            <a:off x="9713516" y="7212144"/>
            <a:ext cx="7422275" cy="1372906"/>
          </a:xfrm>
          <a:custGeom>
            <a:avLst/>
            <a:gdLst/>
            <a:ahLst/>
            <a:cxnLst/>
            <a:rect l="l" t="t" r="r" b="b"/>
            <a:pathLst>
              <a:path w="7422275" h="1372906">
                <a:moveTo>
                  <a:pt x="0" y="0"/>
                </a:moveTo>
                <a:lnTo>
                  <a:pt x="7422275" y="0"/>
                </a:lnTo>
                <a:lnTo>
                  <a:pt x="7422275" y="1372907"/>
                </a:lnTo>
                <a:lnTo>
                  <a:pt x="0" y="13729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AutoShape 6"/>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7" name="TextBox 7"/>
          <p:cNvSpPr txBox="1"/>
          <p:nvPr/>
        </p:nvSpPr>
        <p:spPr>
          <a:xfrm>
            <a:off x="1210687" y="4168675"/>
            <a:ext cx="7927358" cy="2473524"/>
          </a:xfrm>
          <a:prstGeom prst="rect">
            <a:avLst/>
          </a:prstGeom>
        </p:spPr>
        <p:txBody>
          <a:bodyPr lIns="0" tIns="0" rIns="0" bIns="0" rtlCol="0" anchor="t">
            <a:spAutoFit/>
          </a:bodyPr>
          <a:lstStyle/>
          <a:p>
            <a:pPr algn="ctr">
              <a:lnSpc>
                <a:spcPts val="9085"/>
              </a:lnSpc>
            </a:pPr>
            <a:r>
              <a:rPr lang="en-US" sz="12114">
                <a:solidFill>
                  <a:srgbClr val="010A4F"/>
                </a:solidFill>
                <a:latin typeface="Abril Fatface"/>
              </a:rPr>
              <a:t>Cheer Team</a:t>
            </a:r>
          </a:p>
        </p:txBody>
      </p:sp>
      <p:sp>
        <p:nvSpPr>
          <p:cNvPr id="8" name="TextBox 8"/>
          <p:cNvSpPr txBox="1"/>
          <p:nvPr/>
        </p:nvSpPr>
        <p:spPr>
          <a:xfrm>
            <a:off x="9713516" y="1019175"/>
            <a:ext cx="7422275" cy="9010650"/>
          </a:xfrm>
          <a:prstGeom prst="rect">
            <a:avLst/>
          </a:prstGeom>
        </p:spPr>
        <p:txBody>
          <a:bodyPr lIns="0" tIns="0" rIns="0" bIns="0" rtlCol="0" anchor="t">
            <a:spAutoFit/>
          </a:bodyPr>
          <a:lstStyle/>
          <a:p>
            <a:pPr algn="ctr">
              <a:lnSpc>
                <a:spcPts val="3410"/>
              </a:lnSpc>
            </a:pPr>
            <a:endParaRPr/>
          </a:p>
          <a:p>
            <a:pPr marL="635114" lvl="1" indent="-317557">
              <a:lnSpc>
                <a:spcPts val="3530"/>
              </a:lnSpc>
              <a:buFont typeface="Arial"/>
              <a:buChar char="•"/>
            </a:pPr>
            <a:r>
              <a:rPr lang="en-US" sz="2941">
                <a:solidFill>
                  <a:srgbClr val="000000"/>
                </a:solidFill>
                <a:latin typeface="Glacial Indifference"/>
              </a:rPr>
              <a:t>The primary purpose of the cheer team is to learn the importance of teamwork and promote school spirit and pride.</a:t>
            </a:r>
          </a:p>
          <a:p>
            <a:pPr>
              <a:lnSpc>
                <a:spcPts val="3949"/>
              </a:lnSpc>
            </a:pPr>
            <a:endParaRPr lang="en-US" sz="2941">
              <a:solidFill>
                <a:srgbClr val="000000"/>
              </a:solidFill>
              <a:latin typeface="Glacial Indifference"/>
            </a:endParaRPr>
          </a:p>
          <a:p>
            <a:pPr>
              <a:lnSpc>
                <a:spcPts val="3949"/>
              </a:lnSpc>
            </a:pPr>
            <a:endParaRPr lang="en-US" sz="2941">
              <a:solidFill>
                <a:srgbClr val="000000"/>
              </a:solidFill>
              <a:latin typeface="Glacial Indifference"/>
            </a:endParaRPr>
          </a:p>
          <a:p>
            <a:pPr algn="ctr">
              <a:lnSpc>
                <a:spcPts val="4088"/>
              </a:lnSpc>
            </a:pPr>
            <a:r>
              <a:rPr lang="en-US" sz="2941">
                <a:solidFill>
                  <a:srgbClr val="000000"/>
                </a:solidFill>
                <a:latin typeface="Glacial Indifference Bold"/>
              </a:rPr>
              <a:t>Mandatory Parent Meeting - Tuesday, Feb. 20th         </a:t>
            </a:r>
          </a:p>
          <a:p>
            <a:pPr algn="ctr">
              <a:lnSpc>
                <a:spcPts val="4088"/>
              </a:lnSpc>
            </a:pPr>
            <a:r>
              <a:rPr lang="en-US" sz="2941">
                <a:solidFill>
                  <a:srgbClr val="000000"/>
                </a:solidFill>
                <a:latin typeface="Glacial Indifference Bold"/>
              </a:rPr>
              <a:t>Tryout Clinic Day 1 - Wednesday, Feb. 28th</a:t>
            </a:r>
          </a:p>
          <a:p>
            <a:pPr algn="ctr">
              <a:lnSpc>
                <a:spcPts val="4088"/>
              </a:lnSpc>
            </a:pPr>
            <a:r>
              <a:rPr lang="en-US" sz="2941">
                <a:solidFill>
                  <a:srgbClr val="000000"/>
                </a:solidFill>
                <a:latin typeface="Glacial Indifference Bold"/>
              </a:rPr>
              <a:t>Tryout Clinic Day 2-4: M-W, March 4th-6th</a:t>
            </a:r>
          </a:p>
          <a:p>
            <a:pPr algn="ctr">
              <a:lnSpc>
                <a:spcPts val="4088"/>
              </a:lnSpc>
            </a:pPr>
            <a:r>
              <a:rPr lang="en-US" sz="2941">
                <a:solidFill>
                  <a:srgbClr val="000000"/>
                </a:solidFill>
                <a:latin typeface="Glacial Indifference Bold"/>
              </a:rPr>
              <a:t>Tryout Day - Thursday, March 7th</a:t>
            </a:r>
          </a:p>
          <a:p>
            <a:pPr algn="ctr">
              <a:lnSpc>
                <a:spcPts val="3530"/>
              </a:lnSpc>
            </a:pPr>
            <a:endParaRPr lang="en-US" sz="2941">
              <a:solidFill>
                <a:srgbClr val="000000"/>
              </a:solidFill>
              <a:latin typeface="Glacial Indifference Bold"/>
            </a:endParaRPr>
          </a:p>
          <a:p>
            <a:pPr algn="ctr">
              <a:lnSpc>
                <a:spcPts val="3530"/>
              </a:lnSpc>
            </a:pPr>
            <a:endParaRPr lang="en-US" sz="2941">
              <a:solidFill>
                <a:srgbClr val="000000"/>
              </a:solidFill>
              <a:latin typeface="Glacial Indifference Bold"/>
            </a:endParaRPr>
          </a:p>
          <a:p>
            <a:pPr algn="ctr">
              <a:lnSpc>
                <a:spcPts val="3410"/>
              </a:lnSpc>
            </a:pPr>
            <a:r>
              <a:rPr lang="en-US" sz="2841">
                <a:solidFill>
                  <a:srgbClr val="000000"/>
                </a:solidFill>
                <a:latin typeface="Glacial Indifference Bold"/>
              </a:rPr>
              <a:t>Coaches</a:t>
            </a:r>
          </a:p>
          <a:p>
            <a:pPr algn="ctr">
              <a:lnSpc>
                <a:spcPts val="3410"/>
              </a:lnSpc>
            </a:pPr>
            <a:r>
              <a:rPr lang="en-US" sz="2841">
                <a:solidFill>
                  <a:srgbClr val="000000"/>
                </a:solidFill>
                <a:latin typeface="Glacial Indifference Bold"/>
              </a:rPr>
              <a:t>brooke.smith@rockwallisd.org</a:t>
            </a:r>
          </a:p>
          <a:p>
            <a:pPr algn="ctr">
              <a:lnSpc>
                <a:spcPts val="3410"/>
              </a:lnSpc>
            </a:pPr>
            <a:r>
              <a:rPr lang="en-US" sz="2841">
                <a:solidFill>
                  <a:srgbClr val="000000"/>
                </a:solidFill>
                <a:latin typeface="Glacial Indifference Bold"/>
              </a:rPr>
              <a:t>caitlyn.miller@rockwallisd.org</a:t>
            </a:r>
          </a:p>
          <a:p>
            <a:pPr>
              <a:lnSpc>
                <a:spcPts val="3410"/>
              </a:lnSpc>
            </a:pPr>
            <a:endParaRPr lang="en-US" sz="2841">
              <a:solidFill>
                <a:srgbClr val="000000"/>
              </a:solidFill>
              <a:latin typeface="Glacial Indifference Bold"/>
            </a:endParaRPr>
          </a:p>
          <a:p>
            <a:pPr algn="ctr">
              <a:lnSpc>
                <a:spcPts val="3410"/>
              </a:lnSpc>
            </a:pPr>
            <a:r>
              <a:rPr lang="en-US" sz="2841">
                <a:solidFill>
                  <a:srgbClr val="000000"/>
                </a:solidFill>
                <a:latin typeface="Glacial Indifference"/>
              </a:rPr>
              <a:t> </a:t>
            </a:r>
          </a:p>
          <a:p>
            <a:pPr algn="ctr">
              <a:lnSpc>
                <a:spcPts val="2514"/>
              </a:lnSpc>
            </a:pPr>
            <a:endParaRPr lang="en-US" sz="2841">
              <a:solidFill>
                <a:srgbClr val="000000"/>
              </a:solidFill>
              <a:latin typeface="Glacial Indifference"/>
            </a:endParaRPr>
          </a:p>
          <a:p>
            <a:pPr algn="ctr">
              <a:lnSpc>
                <a:spcPts val="2514"/>
              </a:lnSpc>
            </a:pPr>
            <a:endParaRPr lang="en-US" sz="2841">
              <a:solidFill>
                <a:srgbClr val="000000"/>
              </a:solidFill>
              <a:latin typeface="Glacial Indifferenc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312466"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Freeform 5"/>
          <p:cNvSpPr/>
          <p:nvPr/>
        </p:nvSpPr>
        <p:spPr>
          <a:xfrm rot="-10800000">
            <a:off x="9731715" y="7573439"/>
            <a:ext cx="7088534" cy="1311174"/>
          </a:xfrm>
          <a:custGeom>
            <a:avLst/>
            <a:gdLst/>
            <a:ahLst/>
            <a:cxnLst/>
            <a:rect l="l" t="t" r="r" b="b"/>
            <a:pathLst>
              <a:path w="7088534" h="1311174">
                <a:moveTo>
                  <a:pt x="0" y="0"/>
                </a:moveTo>
                <a:lnTo>
                  <a:pt x="7088533" y="0"/>
                </a:lnTo>
                <a:lnTo>
                  <a:pt x="7088533" y="1311174"/>
                </a:lnTo>
                <a:lnTo>
                  <a:pt x="0" y="13111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AutoShape 6"/>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7" name="TextBox 7"/>
          <p:cNvSpPr txBox="1"/>
          <p:nvPr/>
        </p:nvSpPr>
        <p:spPr>
          <a:xfrm>
            <a:off x="1500408" y="4744938"/>
            <a:ext cx="7927358" cy="1320999"/>
          </a:xfrm>
          <a:prstGeom prst="rect">
            <a:avLst/>
          </a:prstGeom>
        </p:spPr>
        <p:txBody>
          <a:bodyPr lIns="0" tIns="0" rIns="0" bIns="0" rtlCol="0" anchor="t">
            <a:spAutoFit/>
          </a:bodyPr>
          <a:lstStyle/>
          <a:p>
            <a:pPr algn="ctr">
              <a:lnSpc>
                <a:spcPts val="9085"/>
              </a:lnSpc>
            </a:pPr>
            <a:r>
              <a:rPr lang="en-US" sz="12114">
                <a:solidFill>
                  <a:srgbClr val="010A4F"/>
                </a:solidFill>
                <a:latin typeface="Abril Fatface"/>
              </a:rPr>
              <a:t>Drill Team</a:t>
            </a:r>
          </a:p>
        </p:txBody>
      </p:sp>
      <p:sp>
        <p:nvSpPr>
          <p:cNvPr id="8" name="TextBox 8"/>
          <p:cNvSpPr txBox="1"/>
          <p:nvPr/>
        </p:nvSpPr>
        <p:spPr>
          <a:xfrm>
            <a:off x="9713516" y="1157288"/>
            <a:ext cx="7545784" cy="7496175"/>
          </a:xfrm>
          <a:prstGeom prst="rect">
            <a:avLst/>
          </a:prstGeom>
        </p:spPr>
        <p:txBody>
          <a:bodyPr lIns="0" tIns="0" rIns="0" bIns="0" rtlCol="0" anchor="t">
            <a:spAutoFit/>
          </a:bodyPr>
          <a:lstStyle/>
          <a:p>
            <a:pPr algn="ctr">
              <a:lnSpc>
                <a:spcPts val="4351"/>
              </a:lnSpc>
            </a:pPr>
            <a:endParaRPr/>
          </a:p>
          <a:p>
            <a:pPr marL="620548" lvl="1" indent="-310274">
              <a:lnSpc>
                <a:spcPts val="3449"/>
              </a:lnSpc>
              <a:buFont typeface="Arial"/>
              <a:buChar char="•"/>
            </a:pPr>
            <a:r>
              <a:rPr lang="en-US" sz="2874">
                <a:solidFill>
                  <a:srgbClr val="000000"/>
                </a:solidFill>
                <a:latin typeface="Glacial Indifference"/>
              </a:rPr>
              <a:t>The primary purpose of the drill team organization is to promote school spirit and pride while teaching teamwork and dance skills.</a:t>
            </a:r>
          </a:p>
          <a:p>
            <a:pPr>
              <a:lnSpc>
                <a:spcPts val="3449"/>
              </a:lnSpc>
            </a:pPr>
            <a:endParaRPr lang="en-US" sz="2874">
              <a:solidFill>
                <a:srgbClr val="000000"/>
              </a:solidFill>
              <a:latin typeface="Glacial Indifference"/>
            </a:endParaRPr>
          </a:p>
          <a:p>
            <a:pPr marL="620548" lvl="1" indent="-310274">
              <a:lnSpc>
                <a:spcPts val="4023"/>
              </a:lnSpc>
              <a:buFont typeface="Arial"/>
              <a:buChar char="•"/>
            </a:pPr>
            <a:r>
              <a:rPr lang="en-US" sz="2874">
                <a:solidFill>
                  <a:srgbClr val="000000"/>
                </a:solidFill>
                <a:latin typeface="Glacial Indifference"/>
              </a:rPr>
              <a:t>Parent Meeting - February 28 at 6:30 at Cain</a:t>
            </a:r>
          </a:p>
          <a:p>
            <a:pPr marL="620548" lvl="1" indent="-310274">
              <a:lnSpc>
                <a:spcPts val="4023"/>
              </a:lnSpc>
              <a:buFont typeface="Arial"/>
              <a:buChar char="•"/>
            </a:pPr>
            <a:r>
              <a:rPr lang="en-US" sz="2874">
                <a:solidFill>
                  <a:srgbClr val="000000"/>
                </a:solidFill>
                <a:latin typeface="Glacial Indifference"/>
              </a:rPr>
              <a:t>Tryout Workshop - March 25 and 26 (4:30-6:30)</a:t>
            </a:r>
          </a:p>
          <a:p>
            <a:pPr marL="620548" lvl="1" indent="-310274">
              <a:lnSpc>
                <a:spcPts val="4023"/>
              </a:lnSpc>
              <a:buFont typeface="Arial"/>
              <a:buChar char="•"/>
            </a:pPr>
            <a:r>
              <a:rPr lang="en-US" sz="2874">
                <a:solidFill>
                  <a:srgbClr val="000000"/>
                </a:solidFill>
                <a:latin typeface="Glacial Indifference"/>
              </a:rPr>
              <a:t>Tryouts - March 27 at 4:00</a:t>
            </a:r>
          </a:p>
          <a:p>
            <a:pPr>
              <a:lnSpc>
                <a:spcPts val="3449"/>
              </a:lnSpc>
            </a:pPr>
            <a:endParaRPr lang="en-US" sz="2874">
              <a:solidFill>
                <a:srgbClr val="000000"/>
              </a:solidFill>
              <a:latin typeface="Glacial Indifference"/>
            </a:endParaRPr>
          </a:p>
          <a:p>
            <a:pPr>
              <a:lnSpc>
                <a:spcPts val="3923"/>
              </a:lnSpc>
            </a:pPr>
            <a:endParaRPr lang="en-US" sz="2874">
              <a:solidFill>
                <a:srgbClr val="000000"/>
              </a:solidFill>
              <a:latin typeface="Glacial Indifference"/>
            </a:endParaRPr>
          </a:p>
          <a:p>
            <a:pPr algn="ctr">
              <a:lnSpc>
                <a:spcPts val="4351"/>
              </a:lnSpc>
            </a:pPr>
            <a:endParaRPr lang="en-US" sz="2874">
              <a:solidFill>
                <a:srgbClr val="000000"/>
              </a:solidFill>
              <a:latin typeface="Glacial Indifference"/>
            </a:endParaRPr>
          </a:p>
          <a:p>
            <a:pPr algn="ctr">
              <a:lnSpc>
                <a:spcPts val="3209"/>
              </a:lnSpc>
            </a:pPr>
            <a:endParaRPr lang="en-US" sz="2874">
              <a:solidFill>
                <a:srgbClr val="000000"/>
              </a:solidFill>
              <a:latin typeface="Glacial Indifference"/>
            </a:endParaRPr>
          </a:p>
          <a:p>
            <a:pPr algn="ctr">
              <a:lnSpc>
                <a:spcPts val="3209"/>
              </a:lnSpc>
            </a:pPr>
            <a:endParaRPr lang="en-US" sz="2874">
              <a:solidFill>
                <a:srgbClr val="000000"/>
              </a:solidFill>
              <a:latin typeface="Glacial Indifference"/>
            </a:endParaRPr>
          </a:p>
        </p:txBody>
      </p:sp>
      <p:sp>
        <p:nvSpPr>
          <p:cNvPr id="9" name="TextBox 9"/>
          <p:cNvSpPr txBox="1"/>
          <p:nvPr/>
        </p:nvSpPr>
        <p:spPr>
          <a:xfrm>
            <a:off x="10230825" y="7895651"/>
            <a:ext cx="6238116" cy="742950"/>
          </a:xfrm>
          <a:prstGeom prst="rect">
            <a:avLst/>
          </a:prstGeom>
        </p:spPr>
        <p:txBody>
          <a:bodyPr lIns="0" tIns="0" rIns="0" bIns="0" rtlCol="0" anchor="t">
            <a:spAutoFit/>
          </a:bodyPr>
          <a:lstStyle/>
          <a:p>
            <a:pPr algn="ctr">
              <a:lnSpc>
                <a:spcPts val="2936"/>
              </a:lnSpc>
              <a:spcBef>
                <a:spcPct val="0"/>
              </a:spcBef>
            </a:pPr>
            <a:r>
              <a:rPr lang="en-US" sz="2447">
                <a:solidFill>
                  <a:srgbClr val="000000"/>
                </a:solidFill>
                <a:latin typeface="Glacial Indifference Bold"/>
              </a:rPr>
              <a:t>DRILL TEAM DIRECTOR - CHRISTINA.FRANKLIN@ROCKWALLISD.ORG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312466"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Freeform 5"/>
          <p:cNvSpPr/>
          <p:nvPr/>
        </p:nvSpPr>
        <p:spPr>
          <a:xfrm rot="-10800000">
            <a:off x="9731715" y="7573439"/>
            <a:ext cx="7088534" cy="1311174"/>
          </a:xfrm>
          <a:custGeom>
            <a:avLst/>
            <a:gdLst/>
            <a:ahLst/>
            <a:cxnLst/>
            <a:rect l="l" t="t" r="r" b="b"/>
            <a:pathLst>
              <a:path w="7088534" h="1311174">
                <a:moveTo>
                  <a:pt x="0" y="0"/>
                </a:moveTo>
                <a:lnTo>
                  <a:pt x="7088533" y="0"/>
                </a:lnTo>
                <a:lnTo>
                  <a:pt x="7088533" y="1311174"/>
                </a:lnTo>
                <a:lnTo>
                  <a:pt x="0" y="13111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AutoShape 6"/>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7" name="TextBox 7"/>
          <p:cNvSpPr txBox="1"/>
          <p:nvPr/>
        </p:nvSpPr>
        <p:spPr>
          <a:xfrm>
            <a:off x="1312466" y="4767792"/>
            <a:ext cx="7927358" cy="1237191"/>
          </a:xfrm>
          <a:prstGeom prst="rect">
            <a:avLst/>
          </a:prstGeom>
        </p:spPr>
        <p:txBody>
          <a:bodyPr lIns="0" tIns="0" rIns="0" bIns="0" rtlCol="0" anchor="t">
            <a:spAutoFit/>
          </a:bodyPr>
          <a:lstStyle/>
          <a:p>
            <a:pPr algn="ctr">
              <a:lnSpc>
                <a:spcPts val="8486"/>
              </a:lnSpc>
            </a:pPr>
            <a:r>
              <a:rPr lang="en-US" sz="11314">
                <a:solidFill>
                  <a:srgbClr val="010A4F"/>
                </a:solidFill>
                <a:latin typeface="Abril Fatface"/>
              </a:rPr>
              <a:t>Gymnastics</a:t>
            </a:r>
          </a:p>
        </p:txBody>
      </p:sp>
      <p:sp>
        <p:nvSpPr>
          <p:cNvPr id="8" name="TextBox 8"/>
          <p:cNvSpPr txBox="1"/>
          <p:nvPr/>
        </p:nvSpPr>
        <p:spPr>
          <a:xfrm>
            <a:off x="9713516" y="1157288"/>
            <a:ext cx="7545784" cy="4619625"/>
          </a:xfrm>
          <a:prstGeom prst="rect">
            <a:avLst/>
          </a:prstGeom>
        </p:spPr>
        <p:txBody>
          <a:bodyPr lIns="0" tIns="0" rIns="0" bIns="0" rtlCol="0" anchor="t">
            <a:spAutoFit/>
          </a:bodyPr>
          <a:lstStyle/>
          <a:p>
            <a:pPr algn="ctr">
              <a:lnSpc>
                <a:spcPts val="4351"/>
              </a:lnSpc>
            </a:pPr>
            <a:endParaRPr dirty="0"/>
          </a:p>
          <a:p>
            <a:pPr marL="620548" lvl="1" indent="-310274">
              <a:lnSpc>
                <a:spcPts val="3449"/>
              </a:lnSpc>
              <a:buFont typeface="Arial"/>
              <a:buChar char="•"/>
            </a:pPr>
            <a:r>
              <a:rPr lang="en-US" sz="2874" dirty="0">
                <a:solidFill>
                  <a:srgbClr val="000000"/>
                </a:solidFill>
                <a:latin typeface="Glacial Indifference"/>
              </a:rPr>
              <a:t>This course emphasizes the development of basic gymnastics skills, strength, and flexibility.</a:t>
            </a:r>
          </a:p>
          <a:p>
            <a:pPr>
              <a:lnSpc>
                <a:spcPts val="4023"/>
              </a:lnSpc>
            </a:pPr>
            <a:endParaRPr lang="en-US" sz="2874" dirty="0">
              <a:solidFill>
                <a:srgbClr val="000000"/>
              </a:solidFill>
              <a:latin typeface="Glacial Indifference"/>
            </a:endParaRPr>
          </a:p>
          <a:p>
            <a:pPr>
              <a:lnSpc>
                <a:spcPts val="3449"/>
              </a:lnSpc>
            </a:pPr>
            <a:endParaRPr lang="en-US" sz="2874" dirty="0">
              <a:solidFill>
                <a:srgbClr val="000000"/>
              </a:solidFill>
              <a:latin typeface="Glacial Indifference"/>
            </a:endParaRPr>
          </a:p>
          <a:p>
            <a:pPr>
              <a:lnSpc>
                <a:spcPts val="3923"/>
              </a:lnSpc>
            </a:pPr>
            <a:endParaRPr lang="en-US" sz="2874" dirty="0">
              <a:solidFill>
                <a:srgbClr val="000000"/>
              </a:solidFill>
              <a:latin typeface="Glacial Indifference"/>
            </a:endParaRPr>
          </a:p>
          <a:p>
            <a:pPr algn="ctr">
              <a:lnSpc>
                <a:spcPts val="4351"/>
              </a:lnSpc>
            </a:pPr>
            <a:endParaRPr lang="en-US" sz="2874" dirty="0">
              <a:solidFill>
                <a:srgbClr val="000000"/>
              </a:solidFill>
              <a:latin typeface="Glacial Indifference"/>
            </a:endParaRPr>
          </a:p>
          <a:p>
            <a:pPr algn="ctr">
              <a:lnSpc>
                <a:spcPts val="3209"/>
              </a:lnSpc>
            </a:pPr>
            <a:endParaRPr lang="en-US" sz="2874" dirty="0">
              <a:solidFill>
                <a:srgbClr val="000000"/>
              </a:solidFill>
              <a:latin typeface="Glacial Indifference"/>
            </a:endParaRPr>
          </a:p>
          <a:p>
            <a:pPr algn="ctr">
              <a:lnSpc>
                <a:spcPts val="3209"/>
              </a:lnSpc>
            </a:pPr>
            <a:endParaRPr lang="en-US" sz="2874" dirty="0">
              <a:solidFill>
                <a:srgbClr val="000000"/>
              </a:solidFill>
              <a:latin typeface="Glacial Indifference"/>
            </a:endParaRPr>
          </a:p>
        </p:txBody>
      </p:sp>
      <p:sp>
        <p:nvSpPr>
          <p:cNvPr id="9" name="TextBox 9"/>
          <p:cNvSpPr txBox="1"/>
          <p:nvPr/>
        </p:nvSpPr>
        <p:spPr>
          <a:xfrm>
            <a:off x="10156923" y="7671814"/>
            <a:ext cx="6238116" cy="1114425"/>
          </a:xfrm>
          <a:prstGeom prst="rect">
            <a:avLst/>
          </a:prstGeom>
        </p:spPr>
        <p:txBody>
          <a:bodyPr lIns="0" tIns="0" rIns="0" bIns="0" rtlCol="0" anchor="t">
            <a:spAutoFit/>
          </a:bodyPr>
          <a:lstStyle/>
          <a:p>
            <a:pPr algn="ctr">
              <a:lnSpc>
                <a:spcPts val="2936"/>
              </a:lnSpc>
            </a:pPr>
            <a:r>
              <a:rPr lang="en-US" sz="2447">
                <a:solidFill>
                  <a:srgbClr val="000000"/>
                </a:solidFill>
                <a:latin typeface="Glacial Indifference Bold"/>
              </a:rPr>
              <a:t>Coaches:</a:t>
            </a:r>
          </a:p>
          <a:p>
            <a:pPr algn="ctr">
              <a:lnSpc>
                <a:spcPts val="2936"/>
              </a:lnSpc>
              <a:spcBef>
                <a:spcPct val="0"/>
              </a:spcBef>
            </a:pPr>
            <a:r>
              <a:rPr lang="en-US" sz="2447">
                <a:solidFill>
                  <a:srgbClr val="000000"/>
                </a:solidFill>
                <a:latin typeface="Glacial Indifference Bold"/>
              </a:rPr>
              <a:t>Amy.Heidel@rockwallisd.org and James.Pershin@rockwallisd.org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312466"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1312466" y="3108105"/>
            <a:ext cx="7927358" cy="1237191"/>
          </a:xfrm>
          <a:prstGeom prst="rect">
            <a:avLst/>
          </a:prstGeom>
        </p:spPr>
        <p:txBody>
          <a:bodyPr lIns="0" tIns="0" rIns="0" bIns="0" rtlCol="0" anchor="t">
            <a:spAutoFit/>
          </a:bodyPr>
          <a:lstStyle/>
          <a:p>
            <a:pPr algn="ctr">
              <a:lnSpc>
                <a:spcPts val="8486"/>
              </a:lnSpc>
            </a:pPr>
            <a:r>
              <a:rPr lang="en-US" sz="11314">
                <a:solidFill>
                  <a:srgbClr val="010A4F"/>
                </a:solidFill>
                <a:latin typeface="Abril Fatface"/>
              </a:rPr>
              <a:t>Electives</a:t>
            </a:r>
          </a:p>
        </p:txBody>
      </p:sp>
      <p:sp>
        <p:nvSpPr>
          <p:cNvPr id="7" name="TextBox 7"/>
          <p:cNvSpPr txBox="1"/>
          <p:nvPr/>
        </p:nvSpPr>
        <p:spPr>
          <a:xfrm>
            <a:off x="9406300" y="769728"/>
            <a:ext cx="7831534" cy="10782300"/>
          </a:xfrm>
          <a:prstGeom prst="rect">
            <a:avLst/>
          </a:prstGeom>
        </p:spPr>
        <p:txBody>
          <a:bodyPr lIns="0" tIns="0" rIns="0" bIns="0" rtlCol="0" anchor="t">
            <a:spAutoFit/>
          </a:bodyPr>
          <a:lstStyle/>
          <a:p>
            <a:pPr algn="ctr">
              <a:lnSpc>
                <a:spcPts val="4459"/>
              </a:lnSpc>
            </a:pPr>
            <a:endParaRPr/>
          </a:p>
          <a:p>
            <a:pPr marL="592790" lvl="1" indent="-296395">
              <a:lnSpc>
                <a:spcPts val="3294"/>
              </a:lnSpc>
              <a:buFont typeface="Arial"/>
              <a:buChar char="•"/>
            </a:pPr>
            <a:r>
              <a:rPr lang="en-US" sz="2745">
                <a:solidFill>
                  <a:srgbClr val="000000"/>
                </a:solidFill>
                <a:latin typeface="Glacial Indifference"/>
              </a:rPr>
              <a:t>Circle 4 choices; You will write in a #1 and #2 for your top two choices. Do not write in your #3 or #4 choice.</a:t>
            </a:r>
          </a:p>
          <a:p>
            <a:pPr>
              <a:lnSpc>
                <a:spcPts val="3294"/>
              </a:lnSpc>
            </a:pPr>
            <a:endParaRPr lang="en-US" sz="2745">
              <a:solidFill>
                <a:srgbClr val="000000"/>
              </a:solidFill>
              <a:latin typeface="Glacial Indifference"/>
            </a:endParaRPr>
          </a:p>
          <a:p>
            <a:pPr marL="592790" lvl="1" indent="-296395">
              <a:lnSpc>
                <a:spcPts val="3294"/>
              </a:lnSpc>
              <a:buFont typeface="Arial"/>
              <a:buChar char="•"/>
            </a:pPr>
            <a:r>
              <a:rPr lang="en-US" sz="2745">
                <a:solidFill>
                  <a:srgbClr val="000000"/>
                </a:solidFill>
                <a:latin typeface="Glacial Indifference"/>
              </a:rPr>
              <a:t>You will only get two out of your four choices.</a:t>
            </a:r>
          </a:p>
          <a:p>
            <a:pPr>
              <a:lnSpc>
                <a:spcPts val="3294"/>
              </a:lnSpc>
            </a:pPr>
            <a:endParaRPr lang="en-US" sz="2745">
              <a:solidFill>
                <a:srgbClr val="000000"/>
              </a:solidFill>
              <a:latin typeface="Glacial Indifference"/>
            </a:endParaRPr>
          </a:p>
          <a:p>
            <a:pPr>
              <a:lnSpc>
                <a:spcPts val="3294"/>
              </a:lnSpc>
            </a:pPr>
            <a:endParaRPr lang="en-US" sz="2745">
              <a:solidFill>
                <a:srgbClr val="000000"/>
              </a:solidFill>
              <a:latin typeface="Glacial Indifference"/>
            </a:endParaRPr>
          </a:p>
          <a:p>
            <a:pPr marL="592790" lvl="1" indent="-296395">
              <a:lnSpc>
                <a:spcPts val="3294"/>
              </a:lnSpc>
              <a:buFont typeface="Arial"/>
              <a:buChar char="•"/>
            </a:pPr>
            <a:r>
              <a:rPr lang="en-US" sz="2745">
                <a:solidFill>
                  <a:srgbClr val="000000"/>
                </a:solidFill>
                <a:latin typeface="Glacial Indifference"/>
              </a:rPr>
              <a:t>All Applications are found on the Cain Website under 7th Registration.</a:t>
            </a:r>
          </a:p>
          <a:p>
            <a:pPr>
              <a:lnSpc>
                <a:spcPts val="3294"/>
              </a:lnSpc>
            </a:pPr>
            <a:endParaRPr lang="en-US" sz="2745">
              <a:solidFill>
                <a:srgbClr val="000000"/>
              </a:solidFill>
              <a:latin typeface="Glacial Indifference"/>
            </a:endParaRPr>
          </a:p>
          <a:p>
            <a:pPr marL="1185579" lvl="2" indent="-395193">
              <a:lnSpc>
                <a:spcPts val="3294"/>
              </a:lnSpc>
              <a:buFont typeface="Arial"/>
              <a:buChar char="⚬"/>
            </a:pPr>
            <a:r>
              <a:rPr lang="en-US" sz="2745">
                <a:solidFill>
                  <a:srgbClr val="000000"/>
                </a:solidFill>
                <a:latin typeface="Glacial Indifference"/>
              </a:rPr>
              <a:t>If a class requires an application, you must submit it within the deadline or you will NOT be considered for that class</a:t>
            </a:r>
          </a:p>
          <a:p>
            <a:pPr>
              <a:lnSpc>
                <a:spcPts val="3294"/>
              </a:lnSpc>
            </a:pPr>
            <a:endParaRPr lang="en-US" sz="2745">
              <a:solidFill>
                <a:srgbClr val="000000"/>
              </a:solidFill>
              <a:latin typeface="Glacial Indifference"/>
            </a:endParaRPr>
          </a:p>
          <a:p>
            <a:pPr marL="1185579" lvl="2" indent="-395193">
              <a:lnSpc>
                <a:spcPts val="3294"/>
              </a:lnSpc>
              <a:buFont typeface="Arial"/>
              <a:buChar char="⚬"/>
            </a:pPr>
            <a:r>
              <a:rPr lang="en-US" sz="2745">
                <a:solidFill>
                  <a:srgbClr val="000000"/>
                </a:solidFill>
                <a:latin typeface="Glacial Indifference"/>
              </a:rPr>
              <a:t>Students must be logged in to their RISD Student Account to complete the application. They cannot be turned in using a parent email address.</a:t>
            </a:r>
          </a:p>
          <a:p>
            <a:pPr>
              <a:lnSpc>
                <a:spcPts val="4123"/>
              </a:lnSpc>
            </a:pPr>
            <a:endParaRPr lang="en-US" sz="2745">
              <a:solidFill>
                <a:srgbClr val="000000"/>
              </a:solidFill>
              <a:latin typeface="Glacial Indifference"/>
            </a:endParaRPr>
          </a:p>
          <a:p>
            <a:pPr>
              <a:lnSpc>
                <a:spcPts val="3534"/>
              </a:lnSpc>
            </a:pPr>
            <a:endParaRPr lang="en-US" sz="2745">
              <a:solidFill>
                <a:srgbClr val="000000"/>
              </a:solidFill>
              <a:latin typeface="Glacial Indifference"/>
            </a:endParaRPr>
          </a:p>
          <a:p>
            <a:pPr>
              <a:lnSpc>
                <a:spcPts val="4020"/>
              </a:lnSpc>
            </a:pPr>
            <a:endParaRPr lang="en-US" sz="2745">
              <a:solidFill>
                <a:srgbClr val="000000"/>
              </a:solidFill>
              <a:latin typeface="Glacial Indifference"/>
            </a:endParaRPr>
          </a:p>
          <a:p>
            <a:pPr algn="ctr">
              <a:lnSpc>
                <a:spcPts val="4459"/>
              </a:lnSpc>
            </a:pPr>
            <a:endParaRPr lang="en-US" sz="2745">
              <a:solidFill>
                <a:srgbClr val="000000"/>
              </a:solidFill>
              <a:latin typeface="Glacial Indifference"/>
            </a:endParaRPr>
          </a:p>
          <a:p>
            <a:pPr algn="ctr">
              <a:lnSpc>
                <a:spcPts val="3288"/>
              </a:lnSpc>
            </a:pPr>
            <a:endParaRPr lang="en-US" sz="2745">
              <a:solidFill>
                <a:srgbClr val="000000"/>
              </a:solidFill>
              <a:latin typeface="Glacial Indifference"/>
            </a:endParaRPr>
          </a:p>
          <a:p>
            <a:pPr algn="ctr">
              <a:lnSpc>
                <a:spcPts val="3288"/>
              </a:lnSpc>
            </a:pPr>
            <a:endParaRPr lang="en-US" sz="2745">
              <a:solidFill>
                <a:srgbClr val="000000"/>
              </a:solidFill>
              <a:latin typeface="Glacial Indifference"/>
            </a:endParaRPr>
          </a:p>
        </p:txBody>
      </p:sp>
      <p:sp>
        <p:nvSpPr>
          <p:cNvPr id="8" name="Freeform 8"/>
          <p:cNvSpPr/>
          <p:nvPr/>
        </p:nvSpPr>
        <p:spPr>
          <a:xfrm rot="-10800000">
            <a:off x="1229228" y="5715019"/>
            <a:ext cx="8093834" cy="1497125"/>
          </a:xfrm>
          <a:custGeom>
            <a:avLst/>
            <a:gdLst/>
            <a:ahLst/>
            <a:cxnLst/>
            <a:rect l="l" t="t" r="r" b="b"/>
            <a:pathLst>
              <a:path w="8093834" h="1497125">
                <a:moveTo>
                  <a:pt x="0" y="0"/>
                </a:moveTo>
                <a:lnTo>
                  <a:pt x="8093834" y="0"/>
                </a:lnTo>
                <a:lnTo>
                  <a:pt x="8093834" y="1497125"/>
                </a:lnTo>
                <a:lnTo>
                  <a:pt x="0" y="14971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1312466" y="5231701"/>
            <a:ext cx="8093834" cy="2290572"/>
          </a:xfrm>
          <a:prstGeom prst="rect">
            <a:avLst/>
          </a:prstGeom>
        </p:spPr>
        <p:txBody>
          <a:bodyPr lIns="0" tIns="0" rIns="0" bIns="0" rtlCol="0" anchor="t">
            <a:spAutoFit/>
          </a:bodyPr>
          <a:lstStyle/>
          <a:p>
            <a:pPr algn="ctr">
              <a:lnSpc>
                <a:spcPts val="6087"/>
              </a:lnSpc>
              <a:spcBef>
                <a:spcPct val="0"/>
              </a:spcBef>
            </a:pPr>
            <a:r>
              <a:rPr lang="en-US" sz="4348">
                <a:solidFill>
                  <a:srgbClr val="000000"/>
                </a:solidFill>
                <a:latin typeface="Glacial Indifference"/>
              </a:rPr>
              <a:t>We cannot guarantee any electives; they are determined by class numbers and availability.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312466"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3061128" y="1795774"/>
            <a:ext cx="4596509" cy="4677949"/>
          </a:xfrm>
          <a:prstGeom prst="rect">
            <a:avLst/>
          </a:prstGeom>
        </p:spPr>
        <p:txBody>
          <a:bodyPr lIns="0" tIns="0" rIns="0" bIns="0" rtlCol="0" anchor="t">
            <a:spAutoFit/>
          </a:bodyPr>
          <a:lstStyle/>
          <a:p>
            <a:pPr algn="ctr">
              <a:lnSpc>
                <a:spcPts val="7413"/>
              </a:lnSpc>
            </a:pPr>
            <a:r>
              <a:rPr lang="en-US" sz="6560">
                <a:solidFill>
                  <a:srgbClr val="010A4F"/>
                </a:solidFill>
                <a:latin typeface="Abril Fatface"/>
              </a:rPr>
              <a:t>Art Studio I and Advanced Art Studio I</a:t>
            </a:r>
          </a:p>
          <a:p>
            <a:pPr algn="ctr">
              <a:lnSpc>
                <a:spcPts val="7413"/>
              </a:lnSpc>
            </a:pPr>
            <a:endParaRPr lang="en-US" sz="6560">
              <a:solidFill>
                <a:srgbClr val="010A4F"/>
              </a:solidFill>
              <a:latin typeface="Abril Fatface"/>
            </a:endParaRPr>
          </a:p>
        </p:txBody>
      </p:sp>
      <p:sp>
        <p:nvSpPr>
          <p:cNvPr id="7" name="TextBox 7"/>
          <p:cNvSpPr txBox="1"/>
          <p:nvPr/>
        </p:nvSpPr>
        <p:spPr>
          <a:xfrm>
            <a:off x="9406300" y="769728"/>
            <a:ext cx="7831534" cy="11601450"/>
          </a:xfrm>
          <a:prstGeom prst="rect">
            <a:avLst/>
          </a:prstGeom>
        </p:spPr>
        <p:txBody>
          <a:bodyPr lIns="0" tIns="0" rIns="0" bIns="0" rtlCol="0" anchor="t">
            <a:spAutoFit/>
          </a:bodyPr>
          <a:lstStyle/>
          <a:p>
            <a:pPr algn="ctr">
              <a:lnSpc>
                <a:spcPts val="4459"/>
              </a:lnSpc>
            </a:pPr>
            <a:endParaRPr/>
          </a:p>
          <a:p>
            <a:pPr marL="592790" lvl="1" indent="-296395">
              <a:lnSpc>
                <a:spcPts val="3294"/>
              </a:lnSpc>
              <a:buFont typeface="Arial"/>
              <a:buChar char="•"/>
            </a:pPr>
            <a:r>
              <a:rPr lang="en-US" sz="2745">
                <a:solidFill>
                  <a:srgbClr val="000000"/>
                </a:solidFill>
                <a:latin typeface="Glacial Indifference"/>
              </a:rPr>
              <a:t>Art Studio 1 (7th grade only)</a:t>
            </a:r>
          </a:p>
          <a:p>
            <a:pPr marL="1185579" lvl="2" indent="-395193">
              <a:lnSpc>
                <a:spcPts val="3294"/>
              </a:lnSpc>
              <a:buFont typeface="Arial"/>
              <a:buChar char="⚬"/>
            </a:pPr>
            <a:r>
              <a:rPr lang="en-US" sz="2745">
                <a:solidFill>
                  <a:srgbClr val="000000"/>
                </a:solidFill>
                <a:latin typeface="Glacial Indifference"/>
              </a:rPr>
              <a:t>Students will explore the fundamental concepts of art while developing a deep appreciation for various art forms.</a:t>
            </a:r>
          </a:p>
          <a:p>
            <a:pPr>
              <a:lnSpc>
                <a:spcPts val="3294"/>
              </a:lnSpc>
            </a:pPr>
            <a:endParaRPr lang="en-US" sz="2745">
              <a:solidFill>
                <a:srgbClr val="000000"/>
              </a:solidFill>
              <a:latin typeface="Glacial Indifference"/>
            </a:endParaRPr>
          </a:p>
          <a:p>
            <a:pPr>
              <a:lnSpc>
                <a:spcPts val="3294"/>
              </a:lnSpc>
            </a:pPr>
            <a:endParaRPr lang="en-US" sz="2745">
              <a:solidFill>
                <a:srgbClr val="000000"/>
              </a:solidFill>
              <a:latin typeface="Glacial Indifference"/>
            </a:endParaRPr>
          </a:p>
          <a:p>
            <a:pPr>
              <a:lnSpc>
                <a:spcPts val="3294"/>
              </a:lnSpc>
            </a:pPr>
            <a:endParaRPr lang="en-US" sz="2745">
              <a:solidFill>
                <a:srgbClr val="000000"/>
              </a:solidFill>
              <a:latin typeface="Glacial Indifference"/>
            </a:endParaRPr>
          </a:p>
          <a:p>
            <a:pPr marL="592790" lvl="1" indent="-296395">
              <a:lnSpc>
                <a:spcPts val="3294"/>
              </a:lnSpc>
              <a:buFont typeface="Arial"/>
              <a:buChar char="•"/>
            </a:pPr>
            <a:r>
              <a:rPr lang="en-US" sz="2745">
                <a:solidFill>
                  <a:srgbClr val="000000"/>
                </a:solidFill>
                <a:latin typeface="Glacial Indifference"/>
              </a:rPr>
              <a:t>Advanced Art Studio 1 (7th grade only)</a:t>
            </a:r>
          </a:p>
          <a:p>
            <a:pPr marL="1185579" lvl="2" indent="-395193">
              <a:lnSpc>
                <a:spcPts val="3294"/>
              </a:lnSpc>
              <a:buFont typeface="Arial"/>
              <a:buChar char="⚬"/>
            </a:pPr>
            <a:r>
              <a:rPr lang="en-US" sz="2745" u="sng">
                <a:solidFill>
                  <a:srgbClr val="000000"/>
                </a:solidFill>
                <a:latin typeface="Glacial Indifference"/>
              </a:rPr>
              <a:t>Prerequisite: 6th grade art class and teacher recommendation; application required.</a:t>
            </a:r>
          </a:p>
          <a:p>
            <a:pPr marL="1185579" lvl="2" indent="-395193">
              <a:lnSpc>
                <a:spcPts val="3294"/>
              </a:lnSpc>
              <a:buFont typeface="Arial"/>
              <a:buChar char="⚬"/>
            </a:pPr>
            <a:r>
              <a:rPr lang="en-US" sz="2745">
                <a:solidFill>
                  <a:srgbClr val="000000"/>
                </a:solidFill>
                <a:latin typeface="Glacial Indifference"/>
              </a:rPr>
              <a:t>Students will explore the fundamental concepts of art and learn visual literacy skills using critical thinking, imagination, and the senses to observe and explore the world by learning about, understanding, and applying the elements of art, principles of design, and expressive qualities. </a:t>
            </a:r>
          </a:p>
          <a:p>
            <a:pPr>
              <a:lnSpc>
                <a:spcPts val="3294"/>
              </a:lnSpc>
            </a:pPr>
            <a:endParaRPr lang="en-US" sz="2745">
              <a:solidFill>
                <a:srgbClr val="000000"/>
              </a:solidFill>
              <a:latin typeface="Glacial Indifference"/>
            </a:endParaRPr>
          </a:p>
          <a:p>
            <a:pPr>
              <a:lnSpc>
                <a:spcPts val="3294"/>
              </a:lnSpc>
            </a:pPr>
            <a:endParaRPr lang="en-US" sz="2745">
              <a:solidFill>
                <a:srgbClr val="000000"/>
              </a:solidFill>
              <a:latin typeface="Glacial Indifference"/>
            </a:endParaRPr>
          </a:p>
          <a:p>
            <a:pPr>
              <a:lnSpc>
                <a:spcPts val="4123"/>
              </a:lnSpc>
            </a:pPr>
            <a:endParaRPr lang="en-US" sz="2745">
              <a:solidFill>
                <a:srgbClr val="000000"/>
              </a:solidFill>
              <a:latin typeface="Glacial Indifference"/>
            </a:endParaRPr>
          </a:p>
          <a:p>
            <a:pPr>
              <a:lnSpc>
                <a:spcPts val="3534"/>
              </a:lnSpc>
            </a:pPr>
            <a:endParaRPr lang="en-US" sz="2745">
              <a:solidFill>
                <a:srgbClr val="000000"/>
              </a:solidFill>
              <a:latin typeface="Glacial Indifference"/>
            </a:endParaRPr>
          </a:p>
          <a:p>
            <a:pPr>
              <a:lnSpc>
                <a:spcPts val="4020"/>
              </a:lnSpc>
            </a:pPr>
            <a:endParaRPr lang="en-US" sz="2745">
              <a:solidFill>
                <a:srgbClr val="000000"/>
              </a:solidFill>
              <a:latin typeface="Glacial Indifference"/>
            </a:endParaRPr>
          </a:p>
          <a:p>
            <a:pPr algn="ctr">
              <a:lnSpc>
                <a:spcPts val="4459"/>
              </a:lnSpc>
            </a:pPr>
            <a:endParaRPr lang="en-US" sz="2745">
              <a:solidFill>
                <a:srgbClr val="000000"/>
              </a:solidFill>
              <a:latin typeface="Glacial Indifference"/>
            </a:endParaRPr>
          </a:p>
          <a:p>
            <a:pPr algn="ctr">
              <a:lnSpc>
                <a:spcPts val="3288"/>
              </a:lnSpc>
            </a:pPr>
            <a:endParaRPr lang="en-US" sz="2745">
              <a:solidFill>
                <a:srgbClr val="000000"/>
              </a:solidFill>
              <a:latin typeface="Glacial Indifference"/>
            </a:endParaRPr>
          </a:p>
          <a:p>
            <a:pPr algn="ctr">
              <a:lnSpc>
                <a:spcPts val="3288"/>
              </a:lnSpc>
            </a:pPr>
            <a:endParaRPr lang="en-US" sz="2745">
              <a:solidFill>
                <a:srgbClr val="000000"/>
              </a:solidFill>
              <a:latin typeface="Glacial Indifference"/>
            </a:endParaRPr>
          </a:p>
        </p:txBody>
      </p:sp>
      <p:sp>
        <p:nvSpPr>
          <p:cNvPr id="8" name="Freeform 8"/>
          <p:cNvSpPr/>
          <p:nvPr/>
        </p:nvSpPr>
        <p:spPr>
          <a:xfrm rot="-10800000">
            <a:off x="1773278" y="6733089"/>
            <a:ext cx="7088534" cy="1311174"/>
          </a:xfrm>
          <a:custGeom>
            <a:avLst/>
            <a:gdLst/>
            <a:ahLst/>
            <a:cxnLst/>
            <a:rect l="l" t="t" r="r" b="b"/>
            <a:pathLst>
              <a:path w="7088534" h="1311174">
                <a:moveTo>
                  <a:pt x="0" y="0"/>
                </a:moveTo>
                <a:lnTo>
                  <a:pt x="7088533" y="0"/>
                </a:lnTo>
                <a:lnTo>
                  <a:pt x="7088533" y="1311174"/>
                </a:lnTo>
                <a:lnTo>
                  <a:pt x="0" y="13111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2008524" y="6869682"/>
            <a:ext cx="6618041" cy="980839"/>
          </a:xfrm>
          <a:prstGeom prst="rect">
            <a:avLst/>
          </a:prstGeom>
        </p:spPr>
        <p:txBody>
          <a:bodyPr lIns="0" tIns="0" rIns="0" bIns="0" rtlCol="0" anchor="t">
            <a:spAutoFit/>
          </a:bodyPr>
          <a:lstStyle/>
          <a:p>
            <a:pPr algn="ctr">
              <a:lnSpc>
                <a:spcPts val="3963"/>
              </a:lnSpc>
              <a:spcBef>
                <a:spcPct val="0"/>
              </a:spcBef>
            </a:pPr>
            <a:r>
              <a:rPr lang="en-US" sz="2830">
                <a:solidFill>
                  <a:srgbClr val="000000"/>
                </a:solidFill>
                <a:latin typeface="Glacial Indifference"/>
              </a:rPr>
              <a:t>Art Supplies Required - approximately $40 due at the beginning of Term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312466"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3061128" y="3369858"/>
            <a:ext cx="4596509" cy="1116741"/>
          </a:xfrm>
          <a:prstGeom prst="rect">
            <a:avLst/>
          </a:prstGeom>
        </p:spPr>
        <p:txBody>
          <a:bodyPr lIns="0" tIns="0" rIns="0" bIns="0" rtlCol="0" anchor="t">
            <a:spAutoFit/>
          </a:bodyPr>
          <a:lstStyle/>
          <a:p>
            <a:pPr algn="ctr">
              <a:lnSpc>
                <a:spcPts val="8769"/>
              </a:lnSpc>
            </a:pPr>
            <a:r>
              <a:rPr lang="en-US" sz="7760">
                <a:solidFill>
                  <a:srgbClr val="010A4F"/>
                </a:solidFill>
                <a:latin typeface="Abril Fatface"/>
              </a:rPr>
              <a:t>AVID I</a:t>
            </a:r>
          </a:p>
        </p:txBody>
      </p:sp>
      <p:sp>
        <p:nvSpPr>
          <p:cNvPr id="7" name="TextBox 7"/>
          <p:cNvSpPr txBox="1"/>
          <p:nvPr/>
        </p:nvSpPr>
        <p:spPr>
          <a:xfrm>
            <a:off x="9591991" y="1028700"/>
            <a:ext cx="7437394" cy="9420225"/>
          </a:xfrm>
          <a:prstGeom prst="rect">
            <a:avLst/>
          </a:prstGeom>
        </p:spPr>
        <p:txBody>
          <a:bodyPr lIns="0" tIns="0" rIns="0" bIns="0" rtlCol="0" anchor="t">
            <a:spAutoFit/>
          </a:bodyPr>
          <a:lstStyle/>
          <a:p>
            <a:pPr algn="ctr">
              <a:lnSpc>
                <a:spcPts val="4459"/>
              </a:lnSpc>
            </a:pPr>
            <a:endParaRPr/>
          </a:p>
          <a:p>
            <a:pPr>
              <a:lnSpc>
                <a:spcPts val="3294"/>
              </a:lnSpc>
            </a:pPr>
            <a:endParaRPr/>
          </a:p>
          <a:p>
            <a:pPr>
              <a:lnSpc>
                <a:spcPts val="3294"/>
              </a:lnSpc>
            </a:pPr>
            <a:endParaRPr/>
          </a:p>
          <a:p>
            <a:pPr>
              <a:lnSpc>
                <a:spcPts val="3294"/>
              </a:lnSpc>
            </a:pPr>
            <a:endParaRPr/>
          </a:p>
          <a:p>
            <a:pPr marL="700737" lvl="1" indent="-350368">
              <a:lnSpc>
                <a:spcPts val="3894"/>
              </a:lnSpc>
              <a:buFont typeface="Arial"/>
              <a:buChar char="•"/>
            </a:pPr>
            <a:r>
              <a:rPr lang="en-US" sz="3245">
                <a:solidFill>
                  <a:srgbClr val="000000"/>
                </a:solidFill>
                <a:latin typeface="Glacial Indifference"/>
              </a:rPr>
              <a:t>This course is an elective course that prepares identified students for college eligibility and success.</a:t>
            </a:r>
          </a:p>
          <a:p>
            <a:pPr marL="1401474" lvl="2" indent="-467158">
              <a:lnSpc>
                <a:spcPts val="3894"/>
              </a:lnSpc>
              <a:buFont typeface="Arial"/>
              <a:buChar char="⚬"/>
            </a:pPr>
            <a:r>
              <a:rPr lang="en-US" sz="3245">
                <a:solidFill>
                  <a:srgbClr val="000000"/>
                </a:solidFill>
                <a:latin typeface="Glacial Indifference"/>
              </a:rPr>
              <a:t>Must take an Honors class.</a:t>
            </a:r>
          </a:p>
          <a:p>
            <a:pPr marL="1401474" lvl="2" indent="-467158">
              <a:lnSpc>
                <a:spcPts val="3894"/>
              </a:lnSpc>
              <a:buFont typeface="Arial"/>
              <a:buChar char="⚬"/>
            </a:pPr>
            <a:r>
              <a:rPr lang="en-US" sz="3245" u="sng">
                <a:solidFill>
                  <a:srgbClr val="000000"/>
                </a:solidFill>
                <a:latin typeface="Glacial Indifference"/>
              </a:rPr>
              <a:t>Prerequisite - Must be identified as an AVID student through an application and interview process. </a:t>
            </a:r>
          </a:p>
          <a:p>
            <a:pPr>
              <a:lnSpc>
                <a:spcPts val="3894"/>
              </a:lnSpc>
            </a:pPr>
            <a:endParaRPr lang="en-US" sz="3245" u="sng">
              <a:solidFill>
                <a:srgbClr val="000000"/>
              </a:solidFill>
              <a:latin typeface="Glacial Indifference"/>
            </a:endParaRPr>
          </a:p>
          <a:p>
            <a:pPr>
              <a:lnSpc>
                <a:spcPts val="3294"/>
              </a:lnSpc>
            </a:pPr>
            <a:endParaRPr lang="en-US" sz="3245" u="sng">
              <a:solidFill>
                <a:srgbClr val="000000"/>
              </a:solidFill>
              <a:latin typeface="Glacial Indifference"/>
            </a:endParaRPr>
          </a:p>
          <a:p>
            <a:pPr>
              <a:lnSpc>
                <a:spcPts val="4123"/>
              </a:lnSpc>
            </a:pPr>
            <a:endParaRPr lang="en-US" sz="3245" u="sng">
              <a:solidFill>
                <a:srgbClr val="000000"/>
              </a:solidFill>
              <a:latin typeface="Glacial Indifference"/>
            </a:endParaRPr>
          </a:p>
          <a:p>
            <a:pPr>
              <a:lnSpc>
                <a:spcPts val="3534"/>
              </a:lnSpc>
            </a:pPr>
            <a:endParaRPr lang="en-US" sz="3245" u="sng">
              <a:solidFill>
                <a:srgbClr val="000000"/>
              </a:solidFill>
              <a:latin typeface="Glacial Indifference"/>
            </a:endParaRPr>
          </a:p>
          <a:p>
            <a:pPr>
              <a:lnSpc>
                <a:spcPts val="4020"/>
              </a:lnSpc>
            </a:pPr>
            <a:endParaRPr lang="en-US" sz="3245" u="sng">
              <a:solidFill>
                <a:srgbClr val="000000"/>
              </a:solidFill>
              <a:latin typeface="Glacial Indifference"/>
            </a:endParaRPr>
          </a:p>
          <a:p>
            <a:pPr algn="ctr">
              <a:lnSpc>
                <a:spcPts val="4459"/>
              </a:lnSpc>
            </a:pPr>
            <a:endParaRPr lang="en-US" sz="3245" u="sng">
              <a:solidFill>
                <a:srgbClr val="000000"/>
              </a:solidFill>
              <a:latin typeface="Glacial Indifference"/>
            </a:endParaRPr>
          </a:p>
          <a:p>
            <a:pPr algn="ctr">
              <a:lnSpc>
                <a:spcPts val="3288"/>
              </a:lnSpc>
            </a:pPr>
            <a:endParaRPr lang="en-US" sz="3245" u="sng">
              <a:solidFill>
                <a:srgbClr val="000000"/>
              </a:solidFill>
              <a:latin typeface="Glacial Indifference"/>
            </a:endParaRPr>
          </a:p>
          <a:p>
            <a:pPr algn="ctr">
              <a:lnSpc>
                <a:spcPts val="3288"/>
              </a:lnSpc>
            </a:pPr>
            <a:endParaRPr lang="en-US" sz="3245" u="sng">
              <a:solidFill>
                <a:srgbClr val="000000"/>
              </a:solidFill>
              <a:latin typeface="Glacial Indifference"/>
            </a:endParaRPr>
          </a:p>
        </p:txBody>
      </p:sp>
      <p:sp>
        <p:nvSpPr>
          <p:cNvPr id="8" name="Freeform 8"/>
          <p:cNvSpPr/>
          <p:nvPr/>
        </p:nvSpPr>
        <p:spPr>
          <a:xfrm rot="-10800000">
            <a:off x="2055466" y="7524994"/>
            <a:ext cx="7088534" cy="1311174"/>
          </a:xfrm>
          <a:custGeom>
            <a:avLst/>
            <a:gdLst/>
            <a:ahLst/>
            <a:cxnLst/>
            <a:rect l="l" t="t" r="r" b="b"/>
            <a:pathLst>
              <a:path w="7088534" h="1311174">
                <a:moveTo>
                  <a:pt x="0" y="0"/>
                </a:moveTo>
                <a:lnTo>
                  <a:pt x="7088534" y="0"/>
                </a:lnTo>
                <a:lnTo>
                  <a:pt x="7088534" y="1311174"/>
                </a:lnTo>
                <a:lnTo>
                  <a:pt x="0" y="13111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2008524" y="5487564"/>
            <a:ext cx="6701718" cy="3221781"/>
          </a:xfrm>
          <a:prstGeom prst="rect">
            <a:avLst/>
          </a:prstGeom>
        </p:spPr>
        <p:txBody>
          <a:bodyPr lIns="0" tIns="0" rIns="0" bIns="0" rtlCol="0" anchor="t">
            <a:spAutoFit/>
          </a:bodyPr>
          <a:lstStyle/>
          <a:p>
            <a:pPr algn="ctr">
              <a:lnSpc>
                <a:spcPts val="5121"/>
              </a:lnSpc>
            </a:pPr>
            <a:r>
              <a:rPr lang="en-US" sz="3658">
                <a:solidFill>
                  <a:srgbClr val="000000"/>
                </a:solidFill>
                <a:latin typeface="Glacial Indifference"/>
              </a:rPr>
              <a:t>Advancement Via Individual Determination</a:t>
            </a:r>
          </a:p>
          <a:p>
            <a:pPr algn="ctr">
              <a:lnSpc>
                <a:spcPts val="5121"/>
              </a:lnSpc>
            </a:pPr>
            <a:endParaRPr lang="en-US" sz="3658">
              <a:solidFill>
                <a:srgbClr val="000000"/>
              </a:solidFill>
              <a:latin typeface="Glacial Indifference"/>
            </a:endParaRPr>
          </a:p>
          <a:p>
            <a:pPr algn="ctr">
              <a:lnSpc>
                <a:spcPts val="5121"/>
              </a:lnSpc>
              <a:spcBef>
                <a:spcPct val="0"/>
              </a:spcBef>
            </a:pPr>
            <a:r>
              <a:rPr lang="en-US" sz="3658">
                <a:solidFill>
                  <a:srgbClr val="000000"/>
                </a:solidFill>
                <a:latin typeface="Glacial Indifference"/>
              </a:rPr>
              <a:t>AVID Coordinator - sterling.hapner@rockwallisd.org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312466"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3061128" y="2457436"/>
            <a:ext cx="4596509" cy="3326541"/>
          </a:xfrm>
          <a:prstGeom prst="rect">
            <a:avLst/>
          </a:prstGeom>
        </p:spPr>
        <p:txBody>
          <a:bodyPr lIns="0" tIns="0" rIns="0" bIns="0" rtlCol="0" anchor="t">
            <a:spAutoFit/>
          </a:bodyPr>
          <a:lstStyle/>
          <a:p>
            <a:pPr algn="ctr">
              <a:lnSpc>
                <a:spcPts val="8769"/>
              </a:lnSpc>
            </a:pPr>
            <a:r>
              <a:rPr lang="en-US" sz="7760">
                <a:solidFill>
                  <a:srgbClr val="010A4F"/>
                </a:solidFill>
                <a:latin typeface="Abril Fatface"/>
              </a:rPr>
              <a:t>Boys and Girls Choir</a:t>
            </a:r>
          </a:p>
        </p:txBody>
      </p:sp>
      <p:sp>
        <p:nvSpPr>
          <p:cNvPr id="7" name="TextBox 7"/>
          <p:cNvSpPr txBox="1"/>
          <p:nvPr/>
        </p:nvSpPr>
        <p:spPr>
          <a:xfrm>
            <a:off x="9427766" y="1390650"/>
            <a:ext cx="7831534" cy="8934450"/>
          </a:xfrm>
          <a:prstGeom prst="rect">
            <a:avLst/>
          </a:prstGeom>
        </p:spPr>
        <p:txBody>
          <a:bodyPr lIns="0" tIns="0" rIns="0" bIns="0" rtlCol="0" anchor="t">
            <a:spAutoFit/>
          </a:bodyPr>
          <a:lstStyle/>
          <a:p>
            <a:pPr algn="ctr">
              <a:lnSpc>
                <a:spcPts val="4459"/>
              </a:lnSpc>
            </a:pPr>
            <a:endParaRPr/>
          </a:p>
          <a:p>
            <a:pPr>
              <a:lnSpc>
                <a:spcPts val="3294"/>
              </a:lnSpc>
            </a:pPr>
            <a:endParaRPr/>
          </a:p>
          <a:p>
            <a:pPr>
              <a:lnSpc>
                <a:spcPts val="3294"/>
              </a:lnSpc>
            </a:pPr>
            <a:endParaRPr/>
          </a:p>
          <a:p>
            <a:pPr>
              <a:lnSpc>
                <a:spcPts val="3294"/>
              </a:lnSpc>
            </a:pPr>
            <a:endParaRPr/>
          </a:p>
          <a:p>
            <a:pPr marL="700737" lvl="1" indent="-350368">
              <a:lnSpc>
                <a:spcPts val="3894"/>
              </a:lnSpc>
              <a:buFont typeface="Arial"/>
              <a:buChar char="•"/>
            </a:pPr>
            <a:r>
              <a:rPr lang="en-US" sz="3245">
                <a:solidFill>
                  <a:srgbClr val="000000"/>
                </a:solidFill>
                <a:latin typeface="Glacial Indifference"/>
              </a:rPr>
              <a:t>This course will describe and analyze musical sound and demonstrate musical artistry while performing a varied repertoire of music, individually and in groups. </a:t>
            </a:r>
          </a:p>
          <a:p>
            <a:pPr marL="1401474" lvl="2" indent="-467158">
              <a:lnSpc>
                <a:spcPts val="3894"/>
              </a:lnSpc>
              <a:buFont typeface="Arial"/>
              <a:buChar char="⚬"/>
            </a:pPr>
            <a:r>
              <a:rPr lang="en-US" sz="3245">
                <a:solidFill>
                  <a:srgbClr val="000000"/>
                </a:solidFill>
                <a:latin typeface="Glacial Indifference"/>
              </a:rPr>
              <a:t>No experience needed.</a:t>
            </a:r>
          </a:p>
          <a:p>
            <a:pPr marL="1401474" lvl="2" indent="-467158">
              <a:lnSpc>
                <a:spcPts val="3894"/>
              </a:lnSpc>
              <a:buFont typeface="Arial"/>
              <a:buChar char="⚬"/>
            </a:pPr>
            <a:r>
              <a:rPr lang="en-US" sz="3245">
                <a:solidFill>
                  <a:srgbClr val="000000"/>
                </a:solidFill>
                <a:latin typeface="Glacial Indifference"/>
              </a:rPr>
              <a:t>Multiple levels offered.</a:t>
            </a:r>
          </a:p>
          <a:p>
            <a:pPr marL="1401474" lvl="2" indent="-467158">
              <a:lnSpc>
                <a:spcPts val="3894"/>
              </a:lnSpc>
              <a:buFont typeface="Arial"/>
              <a:buChar char="⚬"/>
            </a:pPr>
            <a:r>
              <a:rPr lang="en-US" sz="3245">
                <a:solidFill>
                  <a:srgbClr val="000000"/>
                </a:solidFill>
                <a:latin typeface="Glacial Indifference"/>
              </a:rPr>
              <a:t>Uniform and equipment fees apply.</a:t>
            </a:r>
          </a:p>
          <a:p>
            <a:pPr>
              <a:lnSpc>
                <a:spcPts val="3294"/>
              </a:lnSpc>
            </a:pPr>
            <a:endParaRPr lang="en-US" sz="3245">
              <a:solidFill>
                <a:srgbClr val="000000"/>
              </a:solidFill>
              <a:latin typeface="Glacial Indifference"/>
            </a:endParaRPr>
          </a:p>
          <a:p>
            <a:pPr>
              <a:lnSpc>
                <a:spcPts val="4123"/>
              </a:lnSpc>
            </a:pPr>
            <a:endParaRPr lang="en-US" sz="3245">
              <a:solidFill>
                <a:srgbClr val="000000"/>
              </a:solidFill>
              <a:latin typeface="Glacial Indifference"/>
            </a:endParaRPr>
          </a:p>
          <a:p>
            <a:pPr>
              <a:lnSpc>
                <a:spcPts val="3534"/>
              </a:lnSpc>
            </a:pPr>
            <a:endParaRPr lang="en-US" sz="3245">
              <a:solidFill>
                <a:srgbClr val="000000"/>
              </a:solidFill>
              <a:latin typeface="Glacial Indifference"/>
            </a:endParaRPr>
          </a:p>
          <a:p>
            <a:pPr>
              <a:lnSpc>
                <a:spcPts val="4020"/>
              </a:lnSpc>
            </a:pPr>
            <a:endParaRPr lang="en-US" sz="3245">
              <a:solidFill>
                <a:srgbClr val="000000"/>
              </a:solidFill>
              <a:latin typeface="Glacial Indifference"/>
            </a:endParaRPr>
          </a:p>
          <a:p>
            <a:pPr algn="ctr">
              <a:lnSpc>
                <a:spcPts val="4459"/>
              </a:lnSpc>
            </a:pPr>
            <a:endParaRPr lang="en-US" sz="3245">
              <a:solidFill>
                <a:srgbClr val="000000"/>
              </a:solidFill>
              <a:latin typeface="Glacial Indifference"/>
            </a:endParaRPr>
          </a:p>
          <a:p>
            <a:pPr algn="ctr">
              <a:lnSpc>
                <a:spcPts val="3288"/>
              </a:lnSpc>
            </a:pPr>
            <a:endParaRPr lang="en-US" sz="3245">
              <a:solidFill>
                <a:srgbClr val="000000"/>
              </a:solidFill>
              <a:latin typeface="Glacial Indifference"/>
            </a:endParaRPr>
          </a:p>
          <a:p>
            <a:pPr algn="ctr">
              <a:lnSpc>
                <a:spcPts val="3288"/>
              </a:lnSpc>
            </a:pPr>
            <a:endParaRPr lang="en-US" sz="3245">
              <a:solidFill>
                <a:srgbClr val="000000"/>
              </a:solidFill>
              <a:latin typeface="Glacial Indifference"/>
            </a:endParaRPr>
          </a:p>
        </p:txBody>
      </p:sp>
      <p:sp>
        <p:nvSpPr>
          <p:cNvPr id="8" name="Freeform 8"/>
          <p:cNvSpPr/>
          <p:nvPr/>
        </p:nvSpPr>
        <p:spPr>
          <a:xfrm rot="-10800000">
            <a:off x="2049512" y="7053395"/>
            <a:ext cx="7088534" cy="1311174"/>
          </a:xfrm>
          <a:custGeom>
            <a:avLst/>
            <a:gdLst/>
            <a:ahLst/>
            <a:cxnLst/>
            <a:rect l="l" t="t" r="r" b="b"/>
            <a:pathLst>
              <a:path w="7088534" h="1311174">
                <a:moveTo>
                  <a:pt x="0" y="0"/>
                </a:moveTo>
                <a:lnTo>
                  <a:pt x="7088533" y="0"/>
                </a:lnTo>
                <a:lnTo>
                  <a:pt x="7088533" y="1311174"/>
                </a:lnTo>
                <a:lnTo>
                  <a:pt x="0" y="13111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2667221" y="7145469"/>
            <a:ext cx="5405790" cy="1060350"/>
          </a:xfrm>
          <a:prstGeom prst="rect">
            <a:avLst/>
          </a:prstGeom>
        </p:spPr>
        <p:txBody>
          <a:bodyPr lIns="0" tIns="0" rIns="0" bIns="0" rtlCol="0" anchor="t">
            <a:spAutoFit/>
          </a:bodyPr>
          <a:lstStyle/>
          <a:p>
            <a:pPr algn="ctr">
              <a:lnSpc>
                <a:spcPts val="4272"/>
              </a:lnSpc>
            </a:pPr>
            <a:r>
              <a:rPr lang="en-US" sz="3051" dirty="0">
                <a:solidFill>
                  <a:srgbClr val="000000"/>
                </a:solidFill>
                <a:latin typeface="Glacial Indifference"/>
              </a:rPr>
              <a:t>Choir Director - </a:t>
            </a:r>
          </a:p>
          <a:p>
            <a:pPr algn="ctr">
              <a:lnSpc>
                <a:spcPts val="4272"/>
              </a:lnSpc>
              <a:spcBef>
                <a:spcPct val="0"/>
              </a:spcBef>
            </a:pPr>
            <a:r>
              <a:rPr lang="en-US" sz="3051" dirty="0">
                <a:solidFill>
                  <a:srgbClr val="000000"/>
                </a:solidFill>
                <a:latin typeface="Glacial Indifference"/>
              </a:rPr>
              <a:t>mariah.moscoso@rockwallisd.org</a:t>
            </a:r>
            <a:endParaRPr lang="en-US" sz="3051" dirty="0">
              <a:solidFill>
                <a:srgbClr val="000000"/>
              </a:solidFill>
              <a:latin typeface="Glacial Indifference"/>
              <a:hlinkClick r:id="rId6" tooltip="mailto:mariah.moscoso@rockwallisd.org"/>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312466"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3061128" y="2457436"/>
            <a:ext cx="4875691" cy="3326541"/>
          </a:xfrm>
          <a:prstGeom prst="rect">
            <a:avLst/>
          </a:prstGeom>
        </p:spPr>
        <p:txBody>
          <a:bodyPr lIns="0" tIns="0" rIns="0" bIns="0" rtlCol="0" anchor="t">
            <a:spAutoFit/>
          </a:bodyPr>
          <a:lstStyle/>
          <a:p>
            <a:pPr algn="ctr">
              <a:lnSpc>
                <a:spcPts val="8769"/>
              </a:lnSpc>
            </a:pPr>
            <a:r>
              <a:rPr lang="en-US" sz="7760">
                <a:solidFill>
                  <a:srgbClr val="010A4F"/>
                </a:solidFill>
                <a:latin typeface="Abril Fatface"/>
              </a:rPr>
              <a:t>Band and/or Orchestra</a:t>
            </a:r>
          </a:p>
        </p:txBody>
      </p:sp>
      <p:sp>
        <p:nvSpPr>
          <p:cNvPr id="7" name="TextBox 7"/>
          <p:cNvSpPr txBox="1"/>
          <p:nvPr/>
        </p:nvSpPr>
        <p:spPr>
          <a:xfrm>
            <a:off x="9427766" y="1390650"/>
            <a:ext cx="7831534" cy="8439150"/>
          </a:xfrm>
          <a:prstGeom prst="rect">
            <a:avLst/>
          </a:prstGeom>
        </p:spPr>
        <p:txBody>
          <a:bodyPr lIns="0" tIns="0" rIns="0" bIns="0" rtlCol="0" anchor="t">
            <a:spAutoFit/>
          </a:bodyPr>
          <a:lstStyle/>
          <a:p>
            <a:pPr algn="ctr">
              <a:lnSpc>
                <a:spcPts val="4459"/>
              </a:lnSpc>
            </a:pPr>
            <a:endParaRPr/>
          </a:p>
          <a:p>
            <a:pPr>
              <a:lnSpc>
                <a:spcPts val="3294"/>
              </a:lnSpc>
            </a:pPr>
            <a:endParaRPr/>
          </a:p>
          <a:p>
            <a:pPr>
              <a:lnSpc>
                <a:spcPts val="3294"/>
              </a:lnSpc>
            </a:pPr>
            <a:endParaRPr/>
          </a:p>
          <a:p>
            <a:pPr>
              <a:lnSpc>
                <a:spcPts val="3294"/>
              </a:lnSpc>
            </a:pPr>
            <a:endParaRPr/>
          </a:p>
          <a:p>
            <a:pPr marL="830274" lvl="1" indent="-415137">
              <a:lnSpc>
                <a:spcPts val="4614"/>
              </a:lnSpc>
              <a:buFont typeface="Arial"/>
              <a:buChar char="•"/>
            </a:pPr>
            <a:r>
              <a:rPr lang="en-US" sz="3845">
                <a:solidFill>
                  <a:srgbClr val="000000"/>
                </a:solidFill>
                <a:latin typeface="Glacial Indifference"/>
              </a:rPr>
              <a:t>Must currently participate in a program in 6th grade </a:t>
            </a:r>
            <a:r>
              <a:rPr lang="en-US" sz="3845" u="sng">
                <a:solidFill>
                  <a:srgbClr val="000000"/>
                </a:solidFill>
                <a:latin typeface="Glacial Indifference"/>
              </a:rPr>
              <a:t>OR</a:t>
            </a:r>
          </a:p>
          <a:p>
            <a:pPr>
              <a:lnSpc>
                <a:spcPts val="4614"/>
              </a:lnSpc>
            </a:pPr>
            <a:endParaRPr lang="en-US" sz="3845" u="sng">
              <a:solidFill>
                <a:srgbClr val="000000"/>
              </a:solidFill>
              <a:latin typeface="Glacial Indifference"/>
            </a:endParaRPr>
          </a:p>
          <a:p>
            <a:pPr marL="830274" lvl="1" indent="-415137">
              <a:lnSpc>
                <a:spcPts val="4614"/>
              </a:lnSpc>
              <a:buFont typeface="Arial"/>
              <a:buChar char="•"/>
            </a:pPr>
            <a:r>
              <a:rPr lang="en-US" sz="3845">
                <a:solidFill>
                  <a:srgbClr val="000000"/>
                </a:solidFill>
                <a:latin typeface="Glacial Indifference"/>
              </a:rPr>
              <a:t>Be new to the district and have some playing experience.</a:t>
            </a:r>
          </a:p>
          <a:p>
            <a:pPr>
              <a:lnSpc>
                <a:spcPts val="3894"/>
              </a:lnSpc>
            </a:pPr>
            <a:endParaRPr lang="en-US" sz="3845">
              <a:solidFill>
                <a:srgbClr val="000000"/>
              </a:solidFill>
              <a:latin typeface="Glacial Indifference"/>
            </a:endParaRPr>
          </a:p>
          <a:p>
            <a:pPr>
              <a:lnSpc>
                <a:spcPts val="3294"/>
              </a:lnSpc>
            </a:pPr>
            <a:endParaRPr lang="en-US" sz="3845">
              <a:solidFill>
                <a:srgbClr val="000000"/>
              </a:solidFill>
              <a:latin typeface="Glacial Indifference"/>
            </a:endParaRPr>
          </a:p>
          <a:p>
            <a:pPr>
              <a:lnSpc>
                <a:spcPts val="4123"/>
              </a:lnSpc>
            </a:pPr>
            <a:endParaRPr lang="en-US" sz="3845">
              <a:solidFill>
                <a:srgbClr val="000000"/>
              </a:solidFill>
              <a:latin typeface="Glacial Indifference"/>
            </a:endParaRPr>
          </a:p>
          <a:p>
            <a:pPr>
              <a:lnSpc>
                <a:spcPts val="3534"/>
              </a:lnSpc>
            </a:pPr>
            <a:endParaRPr lang="en-US" sz="3845">
              <a:solidFill>
                <a:srgbClr val="000000"/>
              </a:solidFill>
              <a:latin typeface="Glacial Indifference"/>
            </a:endParaRPr>
          </a:p>
          <a:p>
            <a:pPr>
              <a:lnSpc>
                <a:spcPts val="4020"/>
              </a:lnSpc>
            </a:pPr>
            <a:endParaRPr lang="en-US" sz="3845">
              <a:solidFill>
                <a:srgbClr val="000000"/>
              </a:solidFill>
              <a:latin typeface="Glacial Indifference"/>
            </a:endParaRPr>
          </a:p>
          <a:p>
            <a:pPr algn="ctr">
              <a:lnSpc>
                <a:spcPts val="4459"/>
              </a:lnSpc>
            </a:pPr>
            <a:endParaRPr lang="en-US" sz="3845">
              <a:solidFill>
                <a:srgbClr val="000000"/>
              </a:solidFill>
              <a:latin typeface="Glacial Indifference"/>
            </a:endParaRPr>
          </a:p>
          <a:p>
            <a:pPr algn="ctr">
              <a:lnSpc>
                <a:spcPts val="3288"/>
              </a:lnSpc>
            </a:pPr>
            <a:endParaRPr lang="en-US" sz="3845">
              <a:solidFill>
                <a:srgbClr val="000000"/>
              </a:solidFill>
              <a:latin typeface="Glacial Indifference"/>
            </a:endParaRPr>
          </a:p>
          <a:p>
            <a:pPr algn="ctr">
              <a:lnSpc>
                <a:spcPts val="3288"/>
              </a:lnSpc>
            </a:pPr>
            <a:endParaRPr lang="en-US" sz="3845">
              <a:solidFill>
                <a:srgbClr val="000000"/>
              </a:solidFill>
              <a:latin typeface="Glacial Indifference"/>
            </a:endParaRPr>
          </a:p>
        </p:txBody>
      </p:sp>
      <p:sp>
        <p:nvSpPr>
          <p:cNvPr id="8" name="Freeform 8"/>
          <p:cNvSpPr/>
          <p:nvPr/>
        </p:nvSpPr>
        <p:spPr>
          <a:xfrm rot="-10800000">
            <a:off x="2055466" y="6486708"/>
            <a:ext cx="7088534" cy="1311174"/>
          </a:xfrm>
          <a:custGeom>
            <a:avLst/>
            <a:gdLst/>
            <a:ahLst/>
            <a:cxnLst/>
            <a:rect l="l" t="t" r="r" b="b"/>
            <a:pathLst>
              <a:path w="7088534" h="1311174">
                <a:moveTo>
                  <a:pt x="0" y="0"/>
                </a:moveTo>
                <a:lnTo>
                  <a:pt x="7088534" y="0"/>
                </a:lnTo>
                <a:lnTo>
                  <a:pt x="7088534" y="1311173"/>
                </a:lnTo>
                <a:lnTo>
                  <a:pt x="0" y="13111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2048498" y="6643184"/>
            <a:ext cx="6948679" cy="941071"/>
          </a:xfrm>
          <a:prstGeom prst="rect">
            <a:avLst/>
          </a:prstGeom>
        </p:spPr>
        <p:txBody>
          <a:bodyPr lIns="0" tIns="0" rIns="0" bIns="0" rtlCol="0" anchor="t">
            <a:spAutoFit/>
          </a:bodyPr>
          <a:lstStyle/>
          <a:p>
            <a:pPr algn="ctr">
              <a:lnSpc>
                <a:spcPts val="3779"/>
              </a:lnSpc>
              <a:spcBef>
                <a:spcPct val="0"/>
              </a:spcBef>
            </a:pPr>
            <a:r>
              <a:rPr lang="en-US" sz="2699">
                <a:solidFill>
                  <a:srgbClr val="000000"/>
                </a:solidFill>
                <a:latin typeface="Glacial Indifference"/>
              </a:rPr>
              <a:t>Jim.Palmer@rockwallisd.org - Band </a:t>
            </a:r>
          </a:p>
          <a:p>
            <a:pPr algn="ctr">
              <a:lnSpc>
                <a:spcPts val="3779"/>
              </a:lnSpc>
              <a:spcBef>
                <a:spcPct val="0"/>
              </a:spcBef>
            </a:pPr>
            <a:r>
              <a:rPr lang="en-US" sz="2699">
                <a:solidFill>
                  <a:srgbClr val="000000"/>
                </a:solidFill>
                <a:latin typeface="Glacial Indifference"/>
              </a:rPr>
              <a:t>Amanda.Nelson@rockwallisd.org - Orchestra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312466"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2477359" y="3755053"/>
            <a:ext cx="6090957" cy="1207799"/>
          </a:xfrm>
          <a:prstGeom prst="rect">
            <a:avLst/>
          </a:prstGeom>
        </p:spPr>
        <p:txBody>
          <a:bodyPr lIns="0" tIns="0" rIns="0" bIns="0" rtlCol="0" anchor="t">
            <a:spAutoFit/>
          </a:bodyPr>
          <a:lstStyle/>
          <a:p>
            <a:pPr algn="ctr">
              <a:lnSpc>
                <a:spcPts val="9447"/>
              </a:lnSpc>
            </a:pPr>
            <a:r>
              <a:rPr lang="en-US" sz="8360">
                <a:solidFill>
                  <a:srgbClr val="010A4F"/>
                </a:solidFill>
                <a:latin typeface="Abril Fatface"/>
              </a:rPr>
              <a:t>Broadcast I</a:t>
            </a:r>
          </a:p>
        </p:txBody>
      </p:sp>
      <p:sp>
        <p:nvSpPr>
          <p:cNvPr id="7" name="TextBox 7"/>
          <p:cNvSpPr txBox="1"/>
          <p:nvPr/>
        </p:nvSpPr>
        <p:spPr>
          <a:xfrm>
            <a:off x="9427766" y="1390650"/>
            <a:ext cx="7831534" cy="10763250"/>
          </a:xfrm>
          <a:prstGeom prst="rect">
            <a:avLst/>
          </a:prstGeom>
        </p:spPr>
        <p:txBody>
          <a:bodyPr lIns="0" tIns="0" rIns="0" bIns="0" rtlCol="0" anchor="t">
            <a:spAutoFit/>
          </a:bodyPr>
          <a:lstStyle/>
          <a:p>
            <a:pPr algn="ctr">
              <a:lnSpc>
                <a:spcPts val="4459"/>
              </a:lnSpc>
            </a:pPr>
            <a:endParaRPr/>
          </a:p>
          <a:p>
            <a:pPr>
              <a:lnSpc>
                <a:spcPts val="3294"/>
              </a:lnSpc>
            </a:pPr>
            <a:endParaRPr/>
          </a:p>
          <a:p>
            <a:pPr>
              <a:lnSpc>
                <a:spcPts val="3294"/>
              </a:lnSpc>
            </a:pPr>
            <a:endParaRPr/>
          </a:p>
          <a:p>
            <a:pPr>
              <a:lnSpc>
                <a:spcPts val="3294"/>
              </a:lnSpc>
            </a:pPr>
            <a:endParaRPr/>
          </a:p>
          <a:p>
            <a:pPr marL="830274" lvl="1" indent="-415137">
              <a:lnSpc>
                <a:spcPts val="4614"/>
              </a:lnSpc>
              <a:buFont typeface="Arial"/>
              <a:buChar char="•"/>
            </a:pPr>
            <a:r>
              <a:rPr lang="en-US" sz="3845">
                <a:solidFill>
                  <a:srgbClr val="000000"/>
                </a:solidFill>
                <a:latin typeface="Glacial Indifference"/>
              </a:rPr>
              <a:t>This course will provide a hands-on experience using industry standard software to film, edit, and broadcast videos. </a:t>
            </a:r>
          </a:p>
          <a:p>
            <a:pPr marL="830274" lvl="1" indent="-415137">
              <a:lnSpc>
                <a:spcPts val="4614"/>
              </a:lnSpc>
              <a:buFont typeface="Arial"/>
              <a:buChar char="•"/>
            </a:pPr>
            <a:r>
              <a:rPr lang="en-US" sz="3845">
                <a:solidFill>
                  <a:srgbClr val="000000"/>
                </a:solidFill>
                <a:latin typeface="Glacial Indifference"/>
              </a:rPr>
              <a:t>This class is primarily responsible for the final product of our daily school announcements. </a:t>
            </a:r>
          </a:p>
          <a:p>
            <a:pPr marL="1660547" lvl="2" indent="-553516">
              <a:lnSpc>
                <a:spcPts val="4614"/>
              </a:lnSpc>
              <a:buFont typeface="Arial"/>
              <a:buChar char="⚬"/>
            </a:pPr>
            <a:r>
              <a:rPr lang="en-US" sz="3845">
                <a:solidFill>
                  <a:srgbClr val="000000"/>
                </a:solidFill>
                <a:latin typeface="Glacial Indifference"/>
              </a:rPr>
              <a:t>No experience needed.</a:t>
            </a:r>
          </a:p>
          <a:p>
            <a:pPr marL="1660547" lvl="2" indent="-553516">
              <a:lnSpc>
                <a:spcPts val="4614"/>
              </a:lnSpc>
              <a:buFont typeface="Arial"/>
              <a:buChar char="⚬"/>
            </a:pPr>
            <a:r>
              <a:rPr lang="en-US" sz="3845" u="sng">
                <a:solidFill>
                  <a:srgbClr val="000000"/>
                </a:solidFill>
                <a:latin typeface="Glacial Indifference"/>
              </a:rPr>
              <a:t>Application Required.</a:t>
            </a:r>
          </a:p>
          <a:p>
            <a:pPr>
              <a:lnSpc>
                <a:spcPts val="3894"/>
              </a:lnSpc>
            </a:pPr>
            <a:endParaRPr lang="en-US" sz="3845" u="sng">
              <a:solidFill>
                <a:srgbClr val="000000"/>
              </a:solidFill>
              <a:latin typeface="Glacial Indifference"/>
            </a:endParaRPr>
          </a:p>
          <a:p>
            <a:pPr>
              <a:lnSpc>
                <a:spcPts val="3294"/>
              </a:lnSpc>
            </a:pPr>
            <a:endParaRPr lang="en-US" sz="3845" u="sng">
              <a:solidFill>
                <a:srgbClr val="000000"/>
              </a:solidFill>
              <a:latin typeface="Glacial Indifference"/>
            </a:endParaRPr>
          </a:p>
          <a:p>
            <a:pPr>
              <a:lnSpc>
                <a:spcPts val="4123"/>
              </a:lnSpc>
            </a:pPr>
            <a:endParaRPr lang="en-US" sz="3845" u="sng">
              <a:solidFill>
                <a:srgbClr val="000000"/>
              </a:solidFill>
              <a:latin typeface="Glacial Indifference"/>
            </a:endParaRPr>
          </a:p>
          <a:p>
            <a:pPr>
              <a:lnSpc>
                <a:spcPts val="3534"/>
              </a:lnSpc>
            </a:pPr>
            <a:endParaRPr lang="en-US" sz="3845" u="sng">
              <a:solidFill>
                <a:srgbClr val="000000"/>
              </a:solidFill>
              <a:latin typeface="Glacial Indifference"/>
            </a:endParaRPr>
          </a:p>
          <a:p>
            <a:pPr>
              <a:lnSpc>
                <a:spcPts val="4020"/>
              </a:lnSpc>
            </a:pPr>
            <a:endParaRPr lang="en-US" sz="3845" u="sng">
              <a:solidFill>
                <a:srgbClr val="000000"/>
              </a:solidFill>
              <a:latin typeface="Glacial Indifference"/>
            </a:endParaRPr>
          </a:p>
          <a:p>
            <a:pPr algn="ctr">
              <a:lnSpc>
                <a:spcPts val="4459"/>
              </a:lnSpc>
            </a:pPr>
            <a:endParaRPr lang="en-US" sz="3845" u="sng">
              <a:solidFill>
                <a:srgbClr val="000000"/>
              </a:solidFill>
              <a:latin typeface="Glacial Indifference"/>
            </a:endParaRPr>
          </a:p>
          <a:p>
            <a:pPr algn="ctr">
              <a:lnSpc>
                <a:spcPts val="3288"/>
              </a:lnSpc>
            </a:pPr>
            <a:endParaRPr lang="en-US" sz="3845" u="sng">
              <a:solidFill>
                <a:srgbClr val="000000"/>
              </a:solidFill>
              <a:latin typeface="Glacial Indifference"/>
            </a:endParaRPr>
          </a:p>
          <a:p>
            <a:pPr algn="ctr">
              <a:lnSpc>
                <a:spcPts val="3288"/>
              </a:lnSpc>
            </a:pPr>
            <a:endParaRPr lang="en-US" sz="3845" u="sng">
              <a:solidFill>
                <a:srgbClr val="000000"/>
              </a:solidFill>
              <a:latin typeface="Glacial Indifference"/>
            </a:endParaRPr>
          </a:p>
        </p:txBody>
      </p:sp>
      <p:sp>
        <p:nvSpPr>
          <p:cNvPr id="8" name="Freeform 8"/>
          <p:cNvSpPr/>
          <p:nvPr/>
        </p:nvSpPr>
        <p:spPr>
          <a:xfrm rot="-10800000">
            <a:off x="2197987" y="6276840"/>
            <a:ext cx="7088534" cy="1311174"/>
          </a:xfrm>
          <a:custGeom>
            <a:avLst/>
            <a:gdLst/>
            <a:ahLst/>
            <a:cxnLst/>
            <a:rect l="l" t="t" r="r" b="b"/>
            <a:pathLst>
              <a:path w="7088534" h="1311174">
                <a:moveTo>
                  <a:pt x="0" y="0"/>
                </a:moveTo>
                <a:lnTo>
                  <a:pt x="7088534" y="0"/>
                </a:lnTo>
                <a:lnTo>
                  <a:pt x="7088534" y="1311174"/>
                </a:lnTo>
                <a:lnTo>
                  <a:pt x="0" y="13111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2048498" y="6633659"/>
            <a:ext cx="6948679" cy="530861"/>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Glacial Indifference"/>
              </a:rPr>
              <a:t>jessica.butler@rockwallisd.org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373439" y="955526"/>
            <a:ext cx="15541122" cy="8375948"/>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5537376" y="5263632"/>
            <a:ext cx="6185910" cy="0"/>
          </a:xfrm>
          <a:prstGeom prst="line">
            <a:avLst/>
          </a:prstGeom>
          <a:ln w="38100" cap="flat">
            <a:solidFill>
              <a:srgbClr val="010A4F"/>
            </a:solidFill>
            <a:prstDash val="solid"/>
            <a:headEnd type="none" w="sm" len="sm"/>
            <a:tailEnd type="none" w="sm" len="sm"/>
          </a:ln>
        </p:spPr>
      </p:sp>
      <p:grpSp>
        <p:nvGrpSpPr>
          <p:cNvPr id="6" name="Group 6"/>
          <p:cNvGrpSpPr/>
          <p:nvPr/>
        </p:nvGrpSpPr>
        <p:grpSpPr>
          <a:xfrm>
            <a:off x="9797540" y="1622929"/>
            <a:ext cx="2748982" cy="27489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0A4F"/>
            </a:solidFill>
          </p:spPr>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2696"/>
                </a:lnSpc>
              </a:pPr>
              <a:endParaRPr/>
            </a:p>
          </p:txBody>
        </p:sp>
      </p:grpSp>
      <p:grpSp>
        <p:nvGrpSpPr>
          <p:cNvPr id="9" name="Group 9"/>
          <p:cNvGrpSpPr/>
          <p:nvPr/>
        </p:nvGrpSpPr>
        <p:grpSpPr>
          <a:xfrm>
            <a:off x="12901726" y="1622929"/>
            <a:ext cx="2748982" cy="274898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0A4F"/>
            </a:solidFill>
            <a:ln cap="sq">
              <a:noFill/>
              <a:prstDash val="solid"/>
              <a:miter/>
            </a:ln>
          </p:spPr>
        </p:sp>
        <p:sp>
          <p:nvSpPr>
            <p:cNvPr id="11" name="TextBox 11"/>
            <p:cNvSpPr txBox="1"/>
            <p:nvPr/>
          </p:nvSpPr>
          <p:spPr>
            <a:xfrm>
              <a:off x="76200" y="76200"/>
              <a:ext cx="660400" cy="660400"/>
            </a:xfrm>
            <a:prstGeom prst="rect">
              <a:avLst/>
            </a:prstGeom>
          </p:spPr>
          <p:txBody>
            <a:bodyPr lIns="50800" tIns="50800" rIns="50800" bIns="50800" rtlCol="0" anchor="ctr"/>
            <a:lstStyle/>
            <a:p>
              <a:pPr marL="0" lvl="0" indent="0" algn="ctr">
                <a:lnSpc>
                  <a:spcPts val="2696"/>
                </a:lnSpc>
                <a:spcBef>
                  <a:spcPct val="0"/>
                </a:spcBef>
              </a:pPr>
              <a:endParaRPr/>
            </a:p>
          </p:txBody>
        </p:sp>
      </p:grpSp>
      <p:grpSp>
        <p:nvGrpSpPr>
          <p:cNvPr id="12" name="Group 12"/>
          <p:cNvGrpSpPr/>
          <p:nvPr/>
        </p:nvGrpSpPr>
        <p:grpSpPr>
          <a:xfrm>
            <a:off x="13065808" y="5340387"/>
            <a:ext cx="2748982" cy="274898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0A4F"/>
            </a:solidFill>
          </p:spPr>
        </p:sp>
        <p:sp>
          <p:nvSpPr>
            <p:cNvPr id="14" name="TextBox 14"/>
            <p:cNvSpPr txBox="1"/>
            <p:nvPr/>
          </p:nvSpPr>
          <p:spPr>
            <a:xfrm>
              <a:off x="76200" y="76200"/>
              <a:ext cx="660400" cy="660400"/>
            </a:xfrm>
            <a:prstGeom prst="rect">
              <a:avLst/>
            </a:prstGeom>
          </p:spPr>
          <p:txBody>
            <a:bodyPr lIns="50800" tIns="50800" rIns="50800" bIns="50800" rtlCol="0" anchor="ctr"/>
            <a:lstStyle/>
            <a:p>
              <a:pPr algn="ctr">
                <a:lnSpc>
                  <a:spcPts val="2696"/>
                </a:lnSpc>
              </a:pPr>
              <a:endParaRPr/>
            </a:p>
          </p:txBody>
        </p:sp>
      </p:grpSp>
      <p:grpSp>
        <p:nvGrpSpPr>
          <p:cNvPr id="15" name="Group 15"/>
          <p:cNvGrpSpPr/>
          <p:nvPr/>
        </p:nvGrpSpPr>
        <p:grpSpPr>
          <a:xfrm>
            <a:off x="9797540" y="5340387"/>
            <a:ext cx="2748982" cy="274898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0A4F"/>
            </a:solidFill>
          </p:spPr>
        </p:sp>
        <p:sp>
          <p:nvSpPr>
            <p:cNvPr id="17" name="TextBox 17"/>
            <p:cNvSpPr txBox="1"/>
            <p:nvPr/>
          </p:nvSpPr>
          <p:spPr>
            <a:xfrm>
              <a:off x="76200" y="76200"/>
              <a:ext cx="660400" cy="660400"/>
            </a:xfrm>
            <a:prstGeom prst="rect">
              <a:avLst/>
            </a:prstGeom>
          </p:spPr>
          <p:txBody>
            <a:bodyPr lIns="50800" tIns="50800" rIns="50800" bIns="50800" rtlCol="0" anchor="ctr"/>
            <a:lstStyle/>
            <a:p>
              <a:pPr algn="ctr">
                <a:lnSpc>
                  <a:spcPts val="2696"/>
                </a:lnSpc>
              </a:pPr>
              <a:endParaRPr/>
            </a:p>
          </p:txBody>
        </p:sp>
      </p:grpSp>
      <p:grpSp>
        <p:nvGrpSpPr>
          <p:cNvPr id="18" name="Group 18"/>
          <p:cNvGrpSpPr/>
          <p:nvPr/>
        </p:nvGrpSpPr>
        <p:grpSpPr>
          <a:xfrm>
            <a:off x="9969172" y="1794566"/>
            <a:ext cx="2405719" cy="2405709"/>
            <a:chOff x="0" y="0"/>
            <a:chExt cx="6350000" cy="6349975"/>
          </a:xfrm>
        </p:grpSpPr>
        <p:sp>
          <p:nvSpPr>
            <p:cNvPr id="19" name="Freeform 19"/>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16666" r="-16666"/>
              </a:stretch>
            </a:blipFill>
          </p:spPr>
        </p:sp>
      </p:grpSp>
      <p:grpSp>
        <p:nvGrpSpPr>
          <p:cNvPr id="20" name="Group 20"/>
          <p:cNvGrpSpPr/>
          <p:nvPr/>
        </p:nvGrpSpPr>
        <p:grpSpPr>
          <a:xfrm>
            <a:off x="13073358" y="1794566"/>
            <a:ext cx="2405719" cy="2405709"/>
            <a:chOff x="0" y="0"/>
            <a:chExt cx="6350000" cy="6349975"/>
          </a:xfrm>
        </p:grpSpPr>
        <p:sp>
          <p:nvSpPr>
            <p:cNvPr id="21" name="Freeform 2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16666" r="-16666"/>
              </a:stretch>
            </a:blipFill>
          </p:spPr>
        </p:sp>
      </p:grpSp>
      <p:grpSp>
        <p:nvGrpSpPr>
          <p:cNvPr id="22" name="Group 22"/>
          <p:cNvGrpSpPr/>
          <p:nvPr/>
        </p:nvGrpSpPr>
        <p:grpSpPr>
          <a:xfrm>
            <a:off x="9969172" y="5512023"/>
            <a:ext cx="2405719" cy="2405709"/>
            <a:chOff x="0" y="0"/>
            <a:chExt cx="6350000" cy="6349975"/>
          </a:xfrm>
        </p:grpSpPr>
        <p:sp>
          <p:nvSpPr>
            <p:cNvPr id="23" name="Freeform 2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t="-16666" b="-16666"/>
              </a:stretch>
            </a:blipFill>
          </p:spPr>
        </p:sp>
      </p:grpSp>
      <p:grpSp>
        <p:nvGrpSpPr>
          <p:cNvPr id="24" name="Group 24"/>
          <p:cNvGrpSpPr/>
          <p:nvPr/>
        </p:nvGrpSpPr>
        <p:grpSpPr>
          <a:xfrm>
            <a:off x="13244989" y="5512023"/>
            <a:ext cx="2405719" cy="2405709"/>
            <a:chOff x="0" y="0"/>
            <a:chExt cx="6350000" cy="6349975"/>
          </a:xfrm>
        </p:grpSpPr>
        <p:sp>
          <p:nvSpPr>
            <p:cNvPr id="25" name="Freeform 2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l="-33116" r="-33116"/>
              </a:stretch>
            </a:blipFill>
          </p:spPr>
        </p:sp>
      </p:grpSp>
      <p:sp>
        <p:nvSpPr>
          <p:cNvPr id="26" name="Freeform 26"/>
          <p:cNvSpPr/>
          <p:nvPr/>
        </p:nvSpPr>
        <p:spPr>
          <a:xfrm>
            <a:off x="3483791" y="5609105"/>
            <a:ext cx="3330056" cy="3330056"/>
          </a:xfrm>
          <a:custGeom>
            <a:avLst/>
            <a:gdLst/>
            <a:ahLst/>
            <a:cxnLst/>
            <a:rect l="l" t="t" r="r" b="b"/>
            <a:pathLst>
              <a:path w="3330056" h="3330056">
                <a:moveTo>
                  <a:pt x="0" y="0"/>
                </a:moveTo>
                <a:lnTo>
                  <a:pt x="3330057" y="0"/>
                </a:lnTo>
                <a:lnTo>
                  <a:pt x="3330057" y="3330056"/>
                </a:lnTo>
                <a:lnTo>
                  <a:pt x="0" y="3330056"/>
                </a:lnTo>
                <a:lnTo>
                  <a:pt x="0" y="0"/>
                </a:lnTo>
                <a:close/>
              </a:path>
            </a:pathLst>
          </a:custGeom>
          <a:blipFill>
            <a:blip r:embed="rId8"/>
            <a:stretch>
              <a:fillRect/>
            </a:stretch>
          </a:blipFill>
        </p:spPr>
      </p:sp>
      <p:sp>
        <p:nvSpPr>
          <p:cNvPr id="27" name="TextBox 27"/>
          <p:cNvSpPr txBox="1"/>
          <p:nvPr/>
        </p:nvSpPr>
        <p:spPr>
          <a:xfrm>
            <a:off x="1810183" y="3296642"/>
            <a:ext cx="6677273" cy="2312462"/>
          </a:xfrm>
          <a:prstGeom prst="rect">
            <a:avLst/>
          </a:prstGeom>
        </p:spPr>
        <p:txBody>
          <a:bodyPr lIns="0" tIns="0" rIns="0" bIns="0" rtlCol="0" anchor="t">
            <a:spAutoFit/>
          </a:bodyPr>
          <a:lstStyle/>
          <a:p>
            <a:pPr algn="ctr">
              <a:lnSpc>
                <a:spcPts val="8916"/>
              </a:lnSpc>
            </a:pPr>
            <a:r>
              <a:rPr lang="en-US" sz="8916">
                <a:solidFill>
                  <a:srgbClr val="010A4F"/>
                </a:solidFill>
                <a:latin typeface="Abril Fatface Bold"/>
              </a:rPr>
              <a:t>We are CMS Mustangs!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881877" y="950703"/>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1193629" y="3041974"/>
            <a:ext cx="7944416" cy="3153392"/>
          </a:xfrm>
          <a:prstGeom prst="rect">
            <a:avLst/>
          </a:prstGeom>
        </p:spPr>
        <p:txBody>
          <a:bodyPr lIns="0" tIns="0" rIns="0" bIns="0" rtlCol="0" anchor="t">
            <a:spAutoFit/>
          </a:bodyPr>
          <a:lstStyle/>
          <a:p>
            <a:pPr algn="ctr">
              <a:lnSpc>
                <a:spcPts val="9418"/>
              </a:lnSpc>
            </a:pPr>
            <a:r>
              <a:rPr lang="en-US" sz="8334">
                <a:solidFill>
                  <a:srgbClr val="010A4F"/>
                </a:solidFill>
                <a:latin typeface="Abril Fatface"/>
              </a:rPr>
              <a:t>HOPE</a:t>
            </a:r>
          </a:p>
          <a:p>
            <a:pPr algn="ctr">
              <a:lnSpc>
                <a:spcPts val="7728"/>
              </a:lnSpc>
            </a:pPr>
            <a:r>
              <a:rPr lang="en-US" sz="6839">
                <a:solidFill>
                  <a:srgbClr val="010A4F"/>
                </a:solidFill>
                <a:latin typeface="Abril Fatface"/>
              </a:rPr>
              <a:t>(HELPING OUR PEERS EXCEL) </a:t>
            </a:r>
          </a:p>
        </p:txBody>
      </p:sp>
      <p:sp>
        <p:nvSpPr>
          <p:cNvPr id="7" name="TextBox 7"/>
          <p:cNvSpPr txBox="1"/>
          <p:nvPr/>
        </p:nvSpPr>
        <p:spPr>
          <a:xfrm>
            <a:off x="9856391" y="1479660"/>
            <a:ext cx="6580720" cy="8365402"/>
          </a:xfrm>
          <a:prstGeom prst="rect">
            <a:avLst/>
          </a:prstGeom>
        </p:spPr>
        <p:txBody>
          <a:bodyPr lIns="0" tIns="0" rIns="0" bIns="0" rtlCol="0" anchor="t">
            <a:spAutoFit/>
          </a:bodyPr>
          <a:lstStyle/>
          <a:p>
            <a:pPr algn="ctr">
              <a:lnSpc>
                <a:spcPts val="3747"/>
              </a:lnSpc>
            </a:pPr>
            <a:endParaRPr/>
          </a:p>
          <a:p>
            <a:pPr>
              <a:lnSpc>
                <a:spcPts val="2768"/>
              </a:lnSpc>
            </a:pPr>
            <a:endParaRPr/>
          </a:p>
          <a:p>
            <a:pPr marL="697666" lvl="1" indent="-348833">
              <a:lnSpc>
                <a:spcPts val="3877"/>
              </a:lnSpc>
              <a:buFont typeface="Arial"/>
              <a:buChar char="•"/>
            </a:pPr>
            <a:r>
              <a:rPr lang="en-US" sz="3231">
                <a:solidFill>
                  <a:srgbClr val="000000"/>
                </a:solidFill>
                <a:latin typeface="Glacial Indifference"/>
              </a:rPr>
              <a:t>This course is a peer-tutoring/mentoring program that pairs seventh and eighth grade students with students needing peer academic and social (friendship) support.</a:t>
            </a:r>
          </a:p>
          <a:p>
            <a:pPr>
              <a:lnSpc>
                <a:spcPts val="3877"/>
              </a:lnSpc>
            </a:pPr>
            <a:endParaRPr lang="en-US" sz="3231">
              <a:solidFill>
                <a:srgbClr val="000000"/>
              </a:solidFill>
              <a:latin typeface="Glacial Indifference"/>
            </a:endParaRPr>
          </a:p>
          <a:p>
            <a:pPr marL="1395333" lvl="2" indent="-465111">
              <a:lnSpc>
                <a:spcPts val="3877"/>
              </a:lnSpc>
              <a:buFont typeface="Arial"/>
              <a:buChar char="⚬"/>
            </a:pPr>
            <a:r>
              <a:rPr lang="en-US" sz="3231" u="sng">
                <a:solidFill>
                  <a:srgbClr val="000000"/>
                </a:solidFill>
                <a:latin typeface="Glacial Indifference"/>
              </a:rPr>
              <a:t>Prerequisite – Student application and interview</a:t>
            </a:r>
          </a:p>
          <a:p>
            <a:pPr>
              <a:lnSpc>
                <a:spcPts val="3272"/>
              </a:lnSpc>
            </a:pPr>
            <a:endParaRPr lang="en-US" sz="3231" u="sng">
              <a:solidFill>
                <a:srgbClr val="000000"/>
              </a:solidFill>
              <a:latin typeface="Glacial Indifference"/>
            </a:endParaRPr>
          </a:p>
          <a:p>
            <a:pPr>
              <a:lnSpc>
                <a:spcPts val="2768"/>
              </a:lnSpc>
            </a:pPr>
            <a:endParaRPr lang="en-US" sz="3231" u="sng">
              <a:solidFill>
                <a:srgbClr val="000000"/>
              </a:solidFill>
              <a:latin typeface="Glacial Indifference"/>
            </a:endParaRPr>
          </a:p>
          <a:p>
            <a:pPr>
              <a:lnSpc>
                <a:spcPts val="3465"/>
              </a:lnSpc>
            </a:pPr>
            <a:endParaRPr lang="en-US" sz="3231" u="sng">
              <a:solidFill>
                <a:srgbClr val="000000"/>
              </a:solidFill>
              <a:latin typeface="Glacial Indifference"/>
            </a:endParaRPr>
          </a:p>
          <a:p>
            <a:pPr>
              <a:lnSpc>
                <a:spcPts val="2970"/>
              </a:lnSpc>
            </a:pPr>
            <a:endParaRPr lang="en-US" sz="3231" u="sng">
              <a:solidFill>
                <a:srgbClr val="000000"/>
              </a:solidFill>
              <a:latin typeface="Glacial Indifference"/>
            </a:endParaRPr>
          </a:p>
          <a:p>
            <a:pPr>
              <a:lnSpc>
                <a:spcPts val="3378"/>
              </a:lnSpc>
            </a:pPr>
            <a:endParaRPr lang="en-US" sz="3231" u="sng">
              <a:solidFill>
                <a:srgbClr val="000000"/>
              </a:solidFill>
              <a:latin typeface="Glacial Indifference"/>
            </a:endParaRPr>
          </a:p>
          <a:p>
            <a:pPr algn="ctr">
              <a:lnSpc>
                <a:spcPts val="3747"/>
              </a:lnSpc>
            </a:pPr>
            <a:endParaRPr lang="en-US" sz="3231" u="sng">
              <a:solidFill>
                <a:srgbClr val="000000"/>
              </a:solidFill>
              <a:latin typeface="Glacial Indifference"/>
            </a:endParaRPr>
          </a:p>
          <a:p>
            <a:pPr algn="ctr">
              <a:lnSpc>
                <a:spcPts val="2763"/>
              </a:lnSpc>
            </a:pPr>
            <a:endParaRPr lang="en-US" sz="3231" u="sng">
              <a:solidFill>
                <a:srgbClr val="000000"/>
              </a:solidFill>
              <a:latin typeface="Glacial Indifference"/>
            </a:endParaRPr>
          </a:p>
          <a:p>
            <a:pPr algn="ctr">
              <a:lnSpc>
                <a:spcPts val="2763"/>
              </a:lnSpc>
            </a:pPr>
            <a:endParaRPr lang="en-US" sz="3231" u="sng">
              <a:solidFill>
                <a:srgbClr val="000000"/>
              </a:solidFill>
              <a:latin typeface="Glacial Indifferenc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881877" y="950703"/>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1296081" y="2436867"/>
            <a:ext cx="7944416" cy="3577851"/>
          </a:xfrm>
          <a:prstGeom prst="rect">
            <a:avLst/>
          </a:prstGeom>
        </p:spPr>
        <p:txBody>
          <a:bodyPr lIns="0" tIns="0" rIns="0" bIns="0" rtlCol="0" anchor="t">
            <a:spAutoFit/>
          </a:bodyPr>
          <a:lstStyle/>
          <a:p>
            <a:pPr algn="ctr">
              <a:lnSpc>
                <a:spcPts val="9418"/>
              </a:lnSpc>
            </a:pPr>
            <a:r>
              <a:rPr lang="en-US" sz="8334">
                <a:solidFill>
                  <a:srgbClr val="010A4F"/>
                </a:solidFill>
                <a:latin typeface="Abril Fatface"/>
              </a:rPr>
              <a:t>Investigating Careers in Robotics I and II</a:t>
            </a:r>
          </a:p>
        </p:txBody>
      </p:sp>
      <p:sp>
        <p:nvSpPr>
          <p:cNvPr id="7" name="TextBox 7"/>
          <p:cNvSpPr txBox="1"/>
          <p:nvPr/>
        </p:nvSpPr>
        <p:spPr>
          <a:xfrm>
            <a:off x="9757856" y="1151210"/>
            <a:ext cx="6580720" cy="11249025"/>
          </a:xfrm>
          <a:prstGeom prst="rect">
            <a:avLst/>
          </a:prstGeom>
        </p:spPr>
        <p:txBody>
          <a:bodyPr lIns="0" tIns="0" rIns="0" bIns="0" rtlCol="0" anchor="t">
            <a:spAutoFit/>
          </a:bodyPr>
          <a:lstStyle/>
          <a:p>
            <a:pPr algn="ctr">
              <a:lnSpc>
                <a:spcPts val="3747"/>
              </a:lnSpc>
            </a:pPr>
            <a:endParaRPr/>
          </a:p>
          <a:p>
            <a:pPr>
              <a:lnSpc>
                <a:spcPts val="2768"/>
              </a:lnSpc>
            </a:pPr>
            <a:endParaRPr/>
          </a:p>
          <a:p>
            <a:pPr>
              <a:lnSpc>
                <a:spcPts val="3877"/>
              </a:lnSpc>
            </a:pPr>
            <a:r>
              <a:rPr lang="en-US" sz="3231">
                <a:solidFill>
                  <a:srgbClr val="000000"/>
                </a:solidFill>
                <a:latin typeface="Glacial Indifference"/>
              </a:rPr>
              <a:t>Robotics I</a:t>
            </a:r>
          </a:p>
          <a:p>
            <a:pPr marL="697667" lvl="1" indent="-348833">
              <a:lnSpc>
                <a:spcPts val="3877"/>
              </a:lnSpc>
              <a:buFont typeface="Arial"/>
              <a:buChar char="•"/>
            </a:pPr>
            <a:r>
              <a:rPr lang="en-US" sz="3231">
                <a:solidFill>
                  <a:srgbClr val="000000"/>
                </a:solidFill>
                <a:latin typeface="Glacial Indifference"/>
              </a:rPr>
              <a:t>This course is a lab-based course that uses a hands-on approach to introduce the basic concepts of robotics. </a:t>
            </a:r>
          </a:p>
          <a:p>
            <a:pPr>
              <a:lnSpc>
                <a:spcPts val="3877"/>
              </a:lnSpc>
            </a:pPr>
            <a:endParaRPr lang="en-US" sz="3231">
              <a:solidFill>
                <a:srgbClr val="000000"/>
              </a:solidFill>
              <a:latin typeface="Glacial Indifference"/>
            </a:endParaRPr>
          </a:p>
          <a:p>
            <a:pPr>
              <a:lnSpc>
                <a:spcPts val="3877"/>
              </a:lnSpc>
            </a:pPr>
            <a:r>
              <a:rPr lang="en-US" sz="3231">
                <a:solidFill>
                  <a:srgbClr val="000000"/>
                </a:solidFill>
                <a:latin typeface="Glacial Indifference"/>
              </a:rPr>
              <a:t>Robotics II</a:t>
            </a:r>
          </a:p>
          <a:p>
            <a:pPr marL="697667" lvl="1" indent="-348833">
              <a:lnSpc>
                <a:spcPts val="3877"/>
              </a:lnSpc>
              <a:buFont typeface="Arial"/>
              <a:buChar char="•"/>
            </a:pPr>
            <a:r>
              <a:rPr lang="en-US" sz="3231">
                <a:solidFill>
                  <a:srgbClr val="000000"/>
                </a:solidFill>
                <a:latin typeface="Glacial Indifference"/>
              </a:rPr>
              <a:t>This course requires students to participate in weekend competitions around DFW as well as some after school practices.</a:t>
            </a:r>
          </a:p>
          <a:p>
            <a:pPr marL="697667" lvl="1" indent="-348833">
              <a:lnSpc>
                <a:spcPts val="3877"/>
              </a:lnSpc>
              <a:buFont typeface="Arial"/>
              <a:buChar char="•"/>
            </a:pPr>
            <a:r>
              <a:rPr lang="en-US" sz="3231">
                <a:solidFill>
                  <a:srgbClr val="000000"/>
                </a:solidFill>
                <a:latin typeface="Glacial Indifference"/>
              </a:rPr>
              <a:t>Uniform and equipment fees apply. </a:t>
            </a:r>
          </a:p>
          <a:p>
            <a:pPr marL="1395334" lvl="2" indent="-465111">
              <a:lnSpc>
                <a:spcPts val="3877"/>
              </a:lnSpc>
              <a:buFont typeface="Arial"/>
              <a:buChar char="⚬"/>
            </a:pPr>
            <a:r>
              <a:rPr lang="en-US" sz="3231" u="sng">
                <a:solidFill>
                  <a:srgbClr val="000000"/>
                </a:solidFill>
                <a:latin typeface="Glacial Indifference"/>
              </a:rPr>
              <a:t>Application Required.</a:t>
            </a:r>
          </a:p>
          <a:p>
            <a:pPr>
              <a:lnSpc>
                <a:spcPts val="3877"/>
              </a:lnSpc>
            </a:pPr>
            <a:endParaRPr lang="en-US" sz="3231" u="sng">
              <a:solidFill>
                <a:srgbClr val="000000"/>
              </a:solidFill>
              <a:latin typeface="Glacial Indifference"/>
            </a:endParaRPr>
          </a:p>
          <a:p>
            <a:pPr>
              <a:lnSpc>
                <a:spcPts val="3272"/>
              </a:lnSpc>
            </a:pPr>
            <a:endParaRPr lang="en-US" sz="3231" u="sng">
              <a:solidFill>
                <a:srgbClr val="000000"/>
              </a:solidFill>
              <a:latin typeface="Glacial Indifference"/>
            </a:endParaRPr>
          </a:p>
          <a:p>
            <a:pPr>
              <a:lnSpc>
                <a:spcPts val="2768"/>
              </a:lnSpc>
            </a:pPr>
            <a:endParaRPr lang="en-US" sz="3231" u="sng">
              <a:solidFill>
                <a:srgbClr val="000000"/>
              </a:solidFill>
              <a:latin typeface="Glacial Indifference"/>
            </a:endParaRPr>
          </a:p>
          <a:p>
            <a:pPr>
              <a:lnSpc>
                <a:spcPts val="3465"/>
              </a:lnSpc>
            </a:pPr>
            <a:endParaRPr lang="en-US" sz="3231" u="sng">
              <a:solidFill>
                <a:srgbClr val="000000"/>
              </a:solidFill>
              <a:latin typeface="Glacial Indifference"/>
            </a:endParaRPr>
          </a:p>
          <a:p>
            <a:pPr>
              <a:lnSpc>
                <a:spcPts val="2970"/>
              </a:lnSpc>
            </a:pPr>
            <a:endParaRPr lang="en-US" sz="3231" u="sng">
              <a:solidFill>
                <a:srgbClr val="000000"/>
              </a:solidFill>
              <a:latin typeface="Glacial Indifference"/>
            </a:endParaRPr>
          </a:p>
          <a:p>
            <a:pPr>
              <a:lnSpc>
                <a:spcPts val="3378"/>
              </a:lnSpc>
            </a:pPr>
            <a:endParaRPr lang="en-US" sz="3231" u="sng">
              <a:solidFill>
                <a:srgbClr val="000000"/>
              </a:solidFill>
              <a:latin typeface="Glacial Indifference"/>
            </a:endParaRPr>
          </a:p>
          <a:p>
            <a:pPr algn="ctr">
              <a:lnSpc>
                <a:spcPts val="3747"/>
              </a:lnSpc>
            </a:pPr>
            <a:endParaRPr lang="en-US" sz="3231" u="sng">
              <a:solidFill>
                <a:srgbClr val="000000"/>
              </a:solidFill>
              <a:latin typeface="Glacial Indifference"/>
            </a:endParaRPr>
          </a:p>
          <a:p>
            <a:pPr algn="ctr">
              <a:lnSpc>
                <a:spcPts val="2763"/>
              </a:lnSpc>
            </a:pPr>
            <a:endParaRPr lang="en-US" sz="3231" u="sng">
              <a:solidFill>
                <a:srgbClr val="000000"/>
              </a:solidFill>
              <a:latin typeface="Glacial Indifference"/>
            </a:endParaRPr>
          </a:p>
          <a:p>
            <a:pPr algn="ctr">
              <a:lnSpc>
                <a:spcPts val="2763"/>
              </a:lnSpc>
            </a:pPr>
            <a:endParaRPr lang="en-US" sz="3231" u="sng">
              <a:solidFill>
                <a:srgbClr val="000000"/>
              </a:solidFill>
              <a:latin typeface="Glacial Indifference"/>
            </a:endParaRPr>
          </a:p>
        </p:txBody>
      </p:sp>
      <p:sp>
        <p:nvSpPr>
          <p:cNvPr id="8" name="Freeform 8"/>
          <p:cNvSpPr/>
          <p:nvPr/>
        </p:nvSpPr>
        <p:spPr>
          <a:xfrm rot="-10800000">
            <a:off x="1908644" y="6780485"/>
            <a:ext cx="7088534" cy="1311174"/>
          </a:xfrm>
          <a:custGeom>
            <a:avLst/>
            <a:gdLst/>
            <a:ahLst/>
            <a:cxnLst/>
            <a:rect l="l" t="t" r="r" b="b"/>
            <a:pathLst>
              <a:path w="7088534" h="1311174">
                <a:moveTo>
                  <a:pt x="0" y="0"/>
                </a:moveTo>
                <a:lnTo>
                  <a:pt x="7088533" y="0"/>
                </a:lnTo>
                <a:lnTo>
                  <a:pt x="7088533" y="1311174"/>
                </a:lnTo>
                <a:lnTo>
                  <a:pt x="0" y="13111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2209800" y="6986403"/>
            <a:ext cx="5970609" cy="570669"/>
          </a:xfrm>
          <a:prstGeom prst="rect">
            <a:avLst/>
          </a:prstGeom>
        </p:spPr>
        <p:txBody>
          <a:bodyPr wrap="square" lIns="0" tIns="0" rIns="0" bIns="0" rtlCol="0" anchor="t">
            <a:spAutoFit/>
          </a:bodyPr>
          <a:lstStyle/>
          <a:p>
            <a:pPr algn="ctr">
              <a:lnSpc>
                <a:spcPts val="4759"/>
              </a:lnSpc>
              <a:spcBef>
                <a:spcPct val="0"/>
              </a:spcBef>
            </a:pPr>
            <a:r>
              <a:rPr lang="en-US" sz="3399" dirty="0">
                <a:solidFill>
                  <a:srgbClr val="000000"/>
                </a:solidFill>
                <a:latin typeface="Glacial Indifference"/>
              </a:rPr>
              <a:t>Kimberlea.Doss@rockwallisd.org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881877" y="950703"/>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1296081" y="3414891"/>
            <a:ext cx="7944416" cy="1203914"/>
          </a:xfrm>
          <a:prstGeom prst="rect">
            <a:avLst/>
          </a:prstGeom>
        </p:spPr>
        <p:txBody>
          <a:bodyPr lIns="0" tIns="0" rIns="0" bIns="0" rtlCol="0" anchor="t">
            <a:spAutoFit/>
          </a:bodyPr>
          <a:lstStyle/>
          <a:p>
            <a:pPr algn="ctr">
              <a:lnSpc>
                <a:spcPts val="9418"/>
              </a:lnSpc>
            </a:pPr>
            <a:r>
              <a:rPr lang="en-US" sz="8334">
                <a:solidFill>
                  <a:srgbClr val="010A4F"/>
                </a:solidFill>
                <a:latin typeface="Abril Fatface"/>
              </a:rPr>
              <a:t>Journalism I</a:t>
            </a:r>
          </a:p>
        </p:txBody>
      </p:sp>
      <p:sp>
        <p:nvSpPr>
          <p:cNvPr id="7" name="TextBox 7"/>
          <p:cNvSpPr txBox="1"/>
          <p:nvPr/>
        </p:nvSpPr>
        <p:spPr>
          <a:xfrm>
            <a:off x="9856391" y="1479660"/>
            <a:ext cx="6580720" cy="6772275"/>
          </a:xfrm>
          <a:prstGeom prst="rect">
            <a:avLst/>
          </a:prstGeom>
        </p:spPr>
        <p:txBody>
          <a:bodyPr lIns="0" tIns="0" rIns="0" bIns="0" rtlCol="0" anchor="t">
            <a:spAutoFit/>
          </a:bodyPr>
          <a:lstStyle/>
          <a:p>
            <a:pPr algn="ctr">
              <a:lnSpc>
                <a:spcPts val="3747"/>
              </a:lnSpc>
            </a:pPr>
            <a:endParaRPr/>
          </a:p>
          <a:p>
            <a:pPr>
              <a:lnSpc>
                <a:spcPts val="2768"/>
              </a:lnSpc>
            </a:pPr>
            <a:endParaRPr/>
          </a:p>
          <a:p>
            <a:pPr marL="827204" lvl="1" indent="-413602">
              <a:lnSpc>
                <a:spcPts val="4597"/>
              </a:lnSpc>
              <a:buFont typeface="Arial"/>
              <a:buChar char="•"/>
            </a:pPr>
            <a:r>
              <a:rPr lang="en-US" sz="3831">
                <a:solidFill>
                  <a:srgbClr val="000000"/>
                </a:solidFill>
                <a:latin typeface="Glacial Indifference"/>
              </a:rPr>
              <a:t>This class focuses on news writing, basic photography and contributing to a campus newspaper. </a:t>
            </a:r>
          </a:p>
          <a:p>
            <a:pPr>
              <a:lnSpc>
                <a:spcPts val="3877"/>
              </a:lnSpc>
            </a:pPr>
            <a:endParaRPr lang="en-US" sz="3831">
              <a:solidFill>
                <a:srgbClr val="000000"/>
              </a:solidFill>
              <a:latin typeface="Glacial Indifference"/>
            </a:endParaRPr>
          </a:p>
          <a:p>
            <a:pPr>
              <a:lnSpc>
                <a:spcPts val="3272"/>
              </a:lnSpc>
            </a:pPr>
            <a:endParaRPr lang="en-US" sz="3831">
              <a:solidFill>
                <a:srgbClr val="000000"/>
              </a:solidFill>
              <a:latin typeface="Glacial Indifference"/>
            </a:endParaRPr>
          </a:p>
          <a:p>
            <a:pPr>
              <a:lnSpc>
                <a:spcPts val="2768"/>
              </a:lnSpc>
            </a:pPr>
            <a:endParaRPr lang="en-US" sz="3831">
              <a:solidFill>
                <a:srgbClr val="000000"/>
              </a:solidFill>
              <a:latin typeface="Glacial Indifference"/>
            </a:endParaRPr>
          </a:p>
          <a:p>
            <a:pPr>
              <a:lnSpc>
                <a:spcPts val="3465"/>
              </a:lnSpc>
            </a:pPr>
            <a:endParaRPr lang="en-US" sz="3831">
              <a:solidFill>
                <a:srgbClr val="000000"/>
              </a:solidFill>
              <a:latin typeface="Glacial Indifference"/>
            </a:endParaRPr>
          </a:p>
          <a:p>
            <a:pPr>
              <a:lnSpc>
                <a:spcPts val="2970"/>
              </a:lnSpc>
            </a:pPr>
            <a:endParaRPr lang="en-US" sz="3831">
              <a:solidFill>
                <a:srgbClr val="000000"/>
              </a:solidFill>
              <a:latin typeface="Glacial Indifference"/>
            </a:endParaRPr>
          </a:p>
          <a:p>
            <a:pPr>
              <a:lnSpc>
                <a:spcPts val="3378"/>
              </a:lnSpc>
            </a:pPr>
            <a:endParaRPr lang="en-US" sz="3831">
              <a:solidFill>
                <a:srgbClr val="000000"/>
              </a:solidFill>
              <a:latin typeface="Glacial Indifference"/>
            </a:endParaRPr>
          </a:p>
          <a:p>
            <a:pPr algn="ctr">
              <a:lnSpc>
                <a:spcPts val="3747"/>
              </a:lnSpc>
            </a:pPr>
            <a:endParaRPr lang="en-US" sz="3831">
              <a:solidFill>
                <a:srgbClr val="000000"/>
              </a:solidFill>
              <a:latin typeface="Glacial Indifference"/>
            </a:endParaRPr>
          </a:p>
          <a:p>
            <a:pPr algn="ctr">
              <a:lnSpc>
                <a:spcPts val="2763"/>
              </a:lnSpc>
            </a:pPr>
            <a:endParaRPr lang="en-US" sz="3831">
              <a:solidFill>
                <a:srgbClr val="000000"/>
              </a:solidFill>
              <a:latin typeface="Glacial Indifference"/>
            </a:endParaRPr>
          </a:p>
          <a:p>
            <a:pPr algn="ctr">
              <a:lnSpc>
                <a:spcPts val="2763"/>
              </a:lnSpc>
            </a:pPr>
            <a:endParaRPr lang="en-US" sz="3831">
              <a:solidFill>
                <a:srgbClr val="000000"/>
              </a:solidFill>
              <a:latin typeface="Glacial Indifference"/>
            </a:endParaRPr>
          </a:p>
        </p:txBody>
      </p:sp>
      <p:sp>
        <p:nvSpPr>
          <p:cNvPr id="8" name="Freeform 8"/>
          <p:cNvSpPr/>
          <p:nvPr/>
        </p:nvSpPr>
        <p:spPr>
          <a:xfrm rot="-10800000">
            <a:off x="1724022" y="6779826"/>
            <a:ext cx="7088534" cy="1311174"/>
          </a:xfrm>
          <a:custGeom>
            <a:avLst/>
            <a:gdLst/>
            <a:ahLst/>
            <a:cxnLst/>
            <a:rect l="l" t="t" r="r" b="b"/>
            <a:pathLst>
              <a:path w="7088534" h="1311174">
                <a:moveTo>
                  <a:pt x="0" y="0"/>
                </a:moveTo>
                <a:lnTo>
                  <a:pt x="7088533" y="0"/>
                </a:lnTo>
                <a:lnTo>
                  <a:pt x="7088533" y="1311173"/>
                </a:lnTo>
                <a:lnTo>
                  <a:pt x="0" y="13111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2667000" y="6986403"/>
            <a:ext cx="5107331" cy="570669"/>
          </a:xfrm>
          <a:prstGeom prst="rect">
            <a:avLst/>
          </a:prstGeom>
        </p:spPr>
        <p:txBody>
          <a:bodyPr wrap="square" lIns="0" tIns="0" rIns="0" bIns="0" rtlCol="0" anchor="t">
            <a:spAutoFit/>
          </a:bodyPr>
          <a:lstStyle/>
          <a:p>
            <a:pPr algn="ctr">
              <a:lnSpc>
                <a:spcPts val="4759"/>
              </a:lnSpc>
              <a:spcBef>
                <a:spcPct val="0"/>
              </a:spcBef>
            </a:pPr>
            <a:r>
              <a:rPr lang="en-US" sz="3399" dirty="0">
                <a:solidFill>
                  <a:srgbClr val="000000"/>
                </a:solidFill>
                <a:latin typeface="Glacial Indifference"/>
              </a:rPr>
              <a:t>Molly.Felfe@rockwallisd.org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881877" y="950703"/>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1296081" y="1976525"/>
            <a:ext cx="7944416" cy="4547291"/>
          </a:xfrm>
          <a:prstGeom prst="rect">
            <a:avLst/>
          </a:prstGeom>
        </p:spPr>
        <p:txBody>
          <a:bodyPr lIns="0" tIns="0" rIns="0" bIns="0" rtlCol="0" anchor="t">
            <a:spAutoFit/>
          </a:bodyPr>
          <a:lstStyle/>
          <a:p>
            <a:pPr algn="ctr">
              <a:lnSpc>
                <a:spcPts val="8966"/>
              </a:lnSpc>
            </a:pPr>
            <a:r>
              <a:rPr lang="en-US" sz="7934">
                <a:solidFill>
                  <a:srgbClr val="010A4F"/>
                </a:solidFill>
                <a:latin typeface="Abril Fatface"/>
              </a:rPr>
              <a:t>Technology Applications I and </a:t>
            </a:r>
          </a:p>
          <a:p>
            <a:pPr algn="ctr">
              <a:lnSpc>
                <a:spcPts val="8966"/>
              </a:lnSpc>
            </a:pPr>
            <a:r>
              <a:rPr lang="en-US" sz="7934">
                <a:solidFill>
                  <a:srgbClr val="010A4F"/>
                </a:solidFill>
                <a:latin typeface="Abril Fatface"/>
              </a:rPr>
              <a:t>Teen Leadership</a:t>
            </a:r>
          </a:p>
        </p:txBody>
      </p:sp>
      <p:sp>
        <p:nvSpPr>
          <p:cNvPr id="7" name="Freeform 7"/>
          <p:cNvSpPr/>
          <p:nvPr/>
        </p:nvSpPr>
        <p:spPr>
          <a:xfrm rot="-10800000">
            <a:off x="1724022" y="6868094"/>
            <a:ext cx="7088534" cy="1311174"/>
          </a:xfrm>
          <a:custGeom>
            <a:avLst/>
            <a:gdLst/>
            <a:ahLst/>
            <a:cxnLst/>
            <a:rect l="l" t="t" r="r" b="b"/>
            <a:pathLst>
              <a:path w="7088534" h="1311174">
                <a:moveTo>
                  <a:pt x="0" y="0"/>
                </a:moveTo>
                <a:lnTo>
                  <a:pt x="7088533" y="0"/>
                </a:lnTo>
                <a:lnTo>
                  <a:pt x="7088533" y="1311173"/>
                </a:lnTo>
                <a:lnTo>
                  <a:pt x="0" y="13111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2421579" y="6986402"/>
            <a:ext cx="5693420" cy="1780541"/>
          </a:xfrm>
          <a:prstGeom prst="rect">
            <a:avLst/>
          </a:prstGeom>
        </p:spPr>
        <p:txBody>
          <a:bodyPr lIns="0" tIns="0" rIns="0" bIns="0" rtlCol="0" anchor="t">
            <a:spAutoFit/>
          </a:bodyPr>
          <a:lstStyle/>
          <a:p>
            <a:pPr algn="ctr">
              <a:lnSpc>
                <a:spcPts val="4759"/>
              </a:lnSpc>
            </a:pPr>
            <a:r>
              <a:rPr lang="en-US" sz="3399">
                <a:solidFill>
                  <a:srgbClr val="000000"/>
                </a:solidFill>
                <a:latin typeface="Glacial Indifference"/>
              </a:rPr>
              <a:t>Jenna.Grinnan@rockwallisd.org</a:t>
            </a:r>
          </a:p>
          <a:p>
            <a:pPr algn="ctr">
              <a:lnSpc>
                <a:spcPts val="4759"/>
              </a:lnSpc>
            </a:pPr>
            <a:endParaRPr lang="en-US" sz="3399">
              <a:solidFill>
                <a:srgbClr val="000000"/>
              </a:solidFill>
              <a:latin typeface="Glacial Indifference"/>
            </a:endParaRPr>
          </a:p>
          <a:p>
            <a:pPr algn="ctr">
              <a:lnSpc>
                <a:spcPts val="4759"/>
              </a:lnSpc>
              <a:spcBef>
                <a:spcPct val="0"/>
              </a:spcBef>
            </a:pPr>
            <a:r>
              <a:rPr lang="en-US" sz="3399">
                <a:solidFill>
                  <a:srgbClr val="000000"/>
                </a:solidFill>
                <a:latin typeface="Glacial Indifference"/>
              </a:rPr>
              <a:t>.</a:t>
            </a:r>
          </a:p>
        </p:txBody>
      </p:sp>
      <p:sp>
        <p:nvSpPr>
          <p:cNvPr id="9" name="TextBox 9"/>
          <p:cNvSpPr txBox="1"/>
          <p:nvPr/>
        </p:nvSpPr>
        <p:spPr>
          <a:xfrm>
            <a:off x="9618266" y="1263183"/>
            <a:ext cx="6667124" cy="7524115"/>
          </a:xfrm>
          <a:prstGeom prst="rect">
            <a:avLst/>
          </a:prstGeom>
        </p:spPr>
        <p:txBody>
          <a:bodyPr lIns="0" tIns="0" rIns="0" bIns="0" rtlCol="0" anchor="t">
            <a:spAutoFit/>
          </a:bodyPr>
          <a:lstStyle/>
          <a:p>
            <a:pPr algn="ctr">
              <a:lnSpc>
                <a:spcPts val="3919"/>
              </a:lnSpc>
            </a:pPr>
            <a:r>
              <a:rPr lang="en-US" sz="2799">
                <a:solidFill>
                  <a:srgbClr val="000000"/>
                </a:solidFill>
                <a:latin typeface="Glacial Indifference Bold"/>
              </a:rPr>
              <a:t>Tech Apps </a:t>
            </a:r>
          </a:p>
          <a:p>
            <a:pPr algn="ctr">
              <a:lnSpc>
                <a:spcPts val="3919"/>
              </a:lnSpc>
            </a:pPr>
            <a:r>
              <a:rPr lang="en-US" sz="2799">
                <a:solidFill>
                  <a:srgbClr val="000000"/>
                </a:solidFill>
                <a:latin typeface="Glacial Indifference"/>
              </a:rPr>
              <a:t>In this course students will participate in research, critical thinking, problem solving, decision making, digital citizenship, and technology operations and concepts.</a:t>
            </a:r>
          </a:p>
          <a:p>
            <a:pPr algn="ctr">
              <a:lnSpc>
                <a:spcPts val="3919"/>
              </a:lnSpc>
            </a:pPr>
            <a:endParaRPr lang="en-US" sz="2799">
              <a:solidFill>
                <a:srgbClr val="000000"/>
              </a:solidFill>
              <a:latin typeface="Glacial Indifference"/>
            </a:endParaRPr>
          </a:p>
          <a:p>
            <a:pPr algn="ctr">
              <a:lnSpc>
                <a:spcPts val="3919"/>
              </a:lnSpc>
            </a:pPr>
            <a:r>
              <a:rPr lang="en-US" sz="2799">
                <a:solidFill>
                  <a:srgbClr val="000000"/>
                </a:solidFill>
                <a:latin typeface="Glacial Indifference Bold Italics"/>
              </a:rPr>
              <a:t>One Semester of Each Class</a:t>
            </a:r>
          </a:p>
          <a:p>
            <a:pPr algn="ctr">
              <a:lnSpc>
                <a:spcPts val="3919"/>
              </a:lnSpc>
            </a:pPr>
            <a:endParaRPr lang="en-US" sz="2799">
              <a:solidFill>
                <a:srgbClr val="000000"/>
              </a:solidFill>
              <a:latin typeface="Glacial Indifference Bold Italics"/>
            </a:endParaRPr>
          </a:p>
          <a:p>
            <a:pPr algn="ctr">
              <a:lnSpc>
                <a:spcPts val="3919"/>
              </a:lnSpc>
            </a:pPr>
            <a:r>
              <a:rPr lang="en-US" sz="2799">
                <a:solidFill>
                  <a:srgbClr val="000000"/>
                </a:solidFill>
                <a:latin typeface="Glacial Indifference Bold"/>
              </a:rPr>
              <a:t>Teen Leadership </a:t>
            </a:r>
          </a:p>
          <a:p>
            <a:pPr algn="ctr">
              <a:lnSpc>
                <a:spcPts val="3500"/>
              </a:lnSpc>
              <a:spcBef>
                <a:spcPct val="0"/>
              </a:spcBef>
            </a:pPr>
            <a:r>
              <a:rPr lang="en-US" sz="2500">
                <a:solidFill>
                  <a:srgbClr val="000000"/>
                </a:solidFill>
                <a:latin typeface="Glacial Indifference"/>
              </a:rPr>
              <a:t> The focus of this course is on the development of student character and vision so students will be prepared for the challenges of leadership while learning how to make good impressions, present ideas, become independent thinkers, work with difficult people, and seek personal excellence.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881877" y="950703"/>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1296081" y="3110000"/>
            <a:ext cx="7944416" cy="3413816"/>
          </a:xfrm>
          <a:prstGeom prst="rect">
            <a:avLst/>
          </a:prstGeom>
        </p:spPr>
        <p:txBody>
          <a:bodyPr lIns="0" tIns="0" rIns="0" bIns="0" rtlCol="0" anchor="t">
            <a:spAutoFit/>
          </a:bodyPr>
          <a:lstStyle/>
          <a:p>
            <a:pPr algn="ctr">
              <a:lnSpc>
                <a:spcPts val="8966"/>
              </a:lnSpc>
            </a:pPr>
            <a:r>
              <a:rPr lang="en-US" sz="7934">
                <a:solidFill>
                  <a:srgbClr val="010A4F"/>
                </a:solidFill>
                <a:latin typeface="Abril Fatface"/>
              </a:rPr>
              <a:t>Theatre Arts I</a:t>
            </a:r>
          </a:p>
          <a:p>
            <a:pPr algn="ctr">
              <a:lnSpc>
                <a:spcPts val="8966"/>
              </a:lnSpc>
            </a:pPr>
            <a:r>
              <a:rPr lang="en-US" sz="7934">
                <a:solidFill>
                  <a:srgbClr val="010A4F"/>
                </a:solidFill>
                <a:latin typeface="Abril Fatface"/>
              </a:rPr>
              <a:t>and Advanced Theatre</a:t>
            </a:r>
          </a:p>
        </p:txBody>
      </p:sp>
      <p:sp>
        <p:nvSpPr>
          <p:cNvPr id="9" name="Freeform 7">
            <a:extLst>
              <a:ext uri="{FF2B5EF4-FFF2-40B4-BE49-F238E27FC236}">
                <a16:creationId xmlns:a16="http://schemas.microsoft.com/office/drawing/2014/main" id="{9B3F12C8-DAA0-4A03-A62C-CD126C3F14D9}"/>
              </a:ext>
            </a:extLst>
          </p:cNvPr>
          <p:cNvSpPr/>
          <p:nvPr/>
        </p:nvSpPr>
        <p:spPr>
          <a:xfrm rot="-10800000">
            <a:off x="1878163" y="6839809"/>
            <a:ext cx="7088534" cy="1311174"/>
          </a:xfrm>
          <a:custGeom>
            <a:avLst/>
            <a:gdLst/>
            <a:ahLst/>
            <a:cxnLst/>
            <a:rect l="l" t="t" r="r" b="b"/>
            <a:pathLst>
              <a:path w="7088534" h="1311174">
                <a:moveTo>
                  <a:pt x="0" y="0"/>
                </a:moveTo>
                <a:lnTo>
                  <a:pt x="7088533" y="0"/>
                </a:lnTo>
                <a:lnTo>
                  <a:pt x="7088533" y="1311173"/>
                </a:lnTo>
                <a:lnTo>
                  <a:pt x="0" y="13111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2442008" y="7048500"/>
            <a:ext cx="5652562" cy="1180466"/>
          </a:xfrm>
          <a:prstGeom prst="rect">
            <a:avLst/>
          </a:prstGeom>
        </p:spPr>
        <p:txBody>
          <a:bodyPr wrap="square" lIns="0" tIns="0" rIns="0" bIns="0" rtlCol="0" anchor="t">
            <a:spAutoFit/>
          </a:bodyPr>
          <a:lstStyle/>
          <a:p>
            <a:pPr algn="ctr">
              <a:lnSpc>
                <a:spcPts val="4759"/>
              </a:lnSpc>
            </a:pPr>
            <a:r>
              <a:rPr lang="en-US" sz="3399" dirty="0">
                <a:solidFill>
                  <a:srgbClr val="000000"/>
                </a:solidFill>
                <a:latin typeface="Glacial Indifference"/>
              </a:rPr>
              <a:t>Lillian.Jones@rockwallisd.org</a:t>
            </a:r>
          </a:p>
          <a:p>
            <a:pPr algn="ctr">
              <a:lnSpc>
                <a:spcPts val="4759"/>
              </a:lnSpc>
              <a:spcBef>
                <a:spcPct val="0"/>
              </a:spcBef>
            </a:pPr>
            <a:endParaRPr lang="en-US" sz="3399" dirty="0">
              <a:solidFill>
                <a:srgbClr val="000000"/>
              </a:solidFill>
              <a:latin typeface="Glacial Indifference"/>
            </a:endParaRPr>
          </a:p>
        </p:txBody>
      </p:sp>
      <p:sp>
        <p:nvSpPr>
          <p:cNvPr id="8" name="TextBox 8"/>
          <p:cNvSpPr txBox="1"/>
          <p:nvPr/>
        </p:nvSpPr>
        <p:spPr>
          <a:xfrm>
            <a:off x="9749646" y="2062480"/>
            <a:ext cx="6667124" cy="5985510"/>
          </a:xfrm>
          <a:prstGeom prst="rect">
            <a:avLst/>
          </a:prstGeom>
        </p:spPr>
        <p:txBody>
          <a:bodyPr lIns="0" tIns="0" rIns="0" bIns="0" rtlCol="0" anchor="t">
            <a:spAutoFit/>
          </a:bodyPr>
          <a:lstStyle/>
          <a:p>
            <a:pPr>
              <a:lnSpc>
                <a:spcPts val="4199"/>
              </a:lnSpc>
            </a:pPr>
            <a:r>
              <a:rPr lang="en-US" sz="2999">
                <a:solidFill>
                  <a:srgbClr val="000000"/>
                </a:solidFill>
                <a:latin typeface="Glacial Indifference Bold"/>
              </a:rPr>
              <a:t>Theatre Arts I</a:t>
            </a:r>
          </a:p>
          <a:p>
            <a:pPr marL="647698" lvl="1" indent="-323849">
              <a:lnSpc>
                <a:spcPts val="4199"/>
              </a:lnSpc>
              <a:buFont typeface="Arial"/>
              <a:buChar char="•"/>
            </a:pPr>
            <a:r>
              <a:rPr lang="en-US" sz="2999">
                <a:solidFill>
                  <a:srgbClr val="000000"/>
                </a:solidFill>
                <a:latin typeface="Glacial Indifference"/>
              </a:rPr>
              <a:t>Basic acting techniques are taught</a:t>
            </a:r>
          </a:p>
          <a:p>
            <a:pPr marL="1295397" lvl="2" indent="-431799">
              <a:lnSpc>
                <a:spcPts val="4199"/>
              </a:lnSpc>
              <a:buFont typeface="Arial"/>
              <a:buChar char="⚬"/>
            </a:pPr>
            <a:r>
              <a:rPr lang="en-US" sz="2999">
                <a:solidFill>
                  <a:srgbClr val="000000"/>
                </a:solidFill>
                <a:latin typeface="Glacial Indifference"/>
              </a:rPr>
              <a:t>No experience required</a:t>
            </a:r>
          </a:p>
          <a:p>
            <a:pPr algn="ctr">
              <a:lnSpc>
                <a:spcPts val="4199"/>
              </a:lnSpc>
            </a:pPr>
            <a:endParaRPr lang="en-US" sz="2999">
              <a:solidFill>
                <a:srgbClr val="000000"/>
              </a:solidFill>
              <a:latin typeface="Glacial Indifference"/>
            </a:endParaRPr>
          </a:p>
          <a:p>
            <a:pPr algn="ctr">
              <a:lnSpc>
                <a:spcPts val="4199"/>
              </a:lnSpc>
            </a:pPr>
            <a:endParaRPr lang="en-US" sz="2999">
              <a:solidFill>
                <a:srgbClr val="000000"/>
              </a:solidFill>
              <a:latin typeface="Glacial Indifference"/>
            </a:endParaRPr>
          </a:p>
          <a:p>
            <a:pPr>
              <a:lnSpc>
                <a:spcPts val="4199"/>
              </a:lnSpc>
            </a:pPr>
            <a:r>
              <a:rPr lang="en-US" sz="2999">
                <a:solidFill>
                  <a:srgbClr val="000000"/>
                </a:solidFill>
                <a:latin typeface="Glacial Indifference Bold"/>
              </a:rPr>
              <a:t>Advanced Theatre Arts</a:t>
            </a:r>
          </a:p>
          <a:p>
            <a:pPr marL="582930" lvl="1" indent="-291465">
              <a:lnSpc>
                <a:spcPts val="3779"/>
              </a:lnSpc>
              <a:buFont typeface="Arial"/>
              <a:buChar char="•"/>
            </a:pPr>
            <a:r>
              <a:rPr lang="en-US" sz="2700">
                <a:solidFill>
                  <a:srgbClr val="000000"/>
                </a:solidFill>
                <a:latin typeface="Glacial Indifference"/>
              </a:rPr>
              <a:t>This course is a continuation of theatre techniques emphasizing stage performance.</a:t>
            </a:r>
          </a:p>
          <a:p>
            <a:pPr marL="582930" lvl="1" indent="-291465">
              <a:lnSpc>
                <a:spcPts val="3779"/>
              </a:lnSpc>
              <a:buFont typeface="Arial"/>
              <a:buChar char="•"/>
            </a:pPr>
            <a:r>
              <a:rPr lang="en-US" sz="2700">
                <a:solidFill>
                  <a:srgbClr val="000000"/>
                </a:solidFill>
                <a:latin typeface="Glacial Indifference"/>
              </a:rPr>
              <a:t>Additional practices/perfomances outside of the school day required.</a:t>
            </a:r>
          </a:p>
          <a:p>
            <a:pPr marL="1165860" lvl="2" indent="-388620">
              <a:lnSpc>
                <a:spcPts val="3779"/>
              </a:lnSpc>
              <a:buFont typeface="Arial"/>
              <a:buChar char="⚬"/>
            </a:pPr>
            <a:r>
              <a:rPr lang="en-US" sz="2700" u="sng">
                <a:solidFill>
                  <a:srgbClr val="000000"/>
                </a:solidFill>
                <a:latin typeface="Glacial Indifference"/>
              </a:rPr>
              <a:t>Application and Audition required.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881877" y="950703"/>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1296081" y="3936944"/>
            <a:ext cx="7944416" cy="1146866"/>
          </a:xfrm>
          <a:prstGeom prst="rect">
            <a:avLst/>
          </a:prstGeom>
        </p:spPr>
        <p:txBody>
          <a:bodyPr lIns="0" tIns="0" rIns="0" bIns="0" rtlCol="0" anchor="t">
            <a:spAutoFit/>
          </a:bodyPr>
          <a:lstStyle/>
          <a:p>
            <a:pPr algn="ctr">
              <a:lnSpc>
                <a:spcPts val="8966"/>
              </a:lnSpc>
            </a:pPr>
            <a:r>
              <a:rPr lang="en-US" sz="7934">
                <a:solidFill>
                  <a:srgbClr val="010A4F"/>
                </a:solidFill>
                <a:latin typeface="Abril Fatface"/>
              </a:rPr>
              <a:t>Yearbook I</a:t>
            </a:r>
          </a:p>
        </p:txBody>
      </p:sp>
      <p:sp>
        <p:nvSpPr>
          <p:cNvPr id="7" name="Freeform 7"/>
          <p:cNvSpPr/>
          <p:nvPr/>
        </p:nvSpPr>
        <p:spPr>
          <a:xfrm rot="-10800000">
            <a:off x="1724022" y="6671024"/>
            <a:ext cx="7088534" cy="1311174"/>
          </a:xfrm>
          <a:custGeom>
            <a:avLst/>
            <a:gdLst/>
            <a:ahLst/>
            <a:cxnLst/>
            <a:rect l="l" t="t" r="r" b="b"/>
            <a:pathLst>
              <a:path w="7088534" h="1311174">
                <a:moveTo>
                  <a:pt x="0" y="0"/>
                </a:moveTo>
                <a:lnTo>
                  <a:pt x="7088533" y="0"/>
                </a:lnTo>
                <a:lnTo>
                  <a:pt x="7088533" y="1311173"/>
                </a:lnTo>
                <a:lnTo>
                  <a:pt x="0" y="13111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2232046" y="6986402"/>
            <a:ext cx="6072485" cy="1180466"/>
          </a:xfrm>
          <a:prstGeom prst="rect">
            <a:avLst/>
          </a:prstGeom>
        </p:spPr>
        <p:txBody>
          <a:bodyPr lIns="0" tIns="0" rIns="0" bIns="0" rtlCol="0" anchor="t">
            <a:spAutoFit/>
          </a:bodyPr>
          <a:lstStyle/>
          <a:p>
            <a:pPr algn="ctr">
              <a:lnSpc>
                <a:spcPts val="4759"/>
              </a:lnSpc>
            </a:pPr>
            <a:r>
              <a:rPr lang="en-US" sz="3399">
                <a:solidFill>
                  <a:srgbClr val="000000"/>
                </a:solidFill>
                <a:latin typeface="Glacial Indifference"/>
              </a:rPr>
              <a:t>kristine.worsham@rockwallisd.org</a:t>
            </a:r>
          </a:p>
          <a:p>
            <a:pPr algn="ctr">
              <a:lnSpc>
                <a:spcPts val="4759"/>
              </a:lnSpc>
              <a:spcBef>
                <a:spcPct val="0"/>
              </a:spcBef>
            </a:pPr>
            <a:endParaRPr lang="en-US" sz="3399">
              <a:solidFill>
                <a:srgbClr val="000000"/>
              </a:solidFill>
              <a:latin typeface="Glacial Indifference"/>
            </a:endParaRPr>
          </a:p>
        </p:txBody>
      </p:sp>
      <p:sp>
        <p:nvSpPr>
          <p:cNvPr id="9" name="TextBox 9"/>
          <p:cNvSpPr txBox="1"/>
          <p:nvPr/>
        </p:nvSpPr>
        <p:spPr>
          <a:xfrm>
            <a:off x="9749646" y="2033905"/>
            <a:ext cx="6726628" cy="5615360"/>
          </a:xfrm>
          <a:prstGeom prst="rect">
            <a:avLst/>
          </a:prstGeom>
        </p:spPr>
        <p:txBody>
          <a:bodyPr lIns="0" tIns="0" rIns="0" bIns="0" rtlCol="0" anchor="t">
            <a:spAutoFit/>
          </a:bodyPr>
          <a:lstStyle/>
          <a:p>
            <a:pPr marL="849518" lvl="1" indent="-424759">
              <a:lnSpc>
                <a:spcPts val="5508"/>
              </a:lnSpc>
              <a:buFont typeface="Arial"/>
              <a:buChar char="•"/>
            </a:pPr>
            <a:r>
              <a:rPr lang="en-US" sz="3934">
                <a:solidFill>
                  <a:srgbClr val="000000"/>
                </a:solidFill>
                <a:latin typeface="Glacial Indifference"/>
              </a:rPr>
              <a:t>Students will learn skills in planning, photography, word processing, page layout, graphic design, writing, and marketing to create the School Yearbook. </a:t>
            </a:r>
          </a:p>
          <a:p>
            <a:pPr marL="1832755" lvl="2" indent="-610918" algn="just">
              <a:lnSpc>
                <a:spcPts val="5942"/>
              </a:lnSpc>
              <a:buFont typeface="Arial"/>
              <a:buChar char="⚬"/>
            </a:pPr>
            <a:r>
              <a:rPr lang="en-US" sz="4244" u="sng">
                <a:solidFill>
                  <a:srgbClr val="000000"/>
                </a:solidFill>
                <a:latin typeface="Glacial Indifference"/>
              </a:rPr>
              <a:t>Application required.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881877" y="950703"/>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1296081" y="2744542"/>
            <a:ext cx="7944416" cy="2339268"/>
          </a:xfrm>
          <a:prstGeom prst="rect">
            <a:avLst/>
          </a:prstGeom>
        </p:spPr>
        <p:txBody>
          <a:bodyPr lIns="0" tIns="0" rIns="0" bIns="0" rtlCol="0" anchor="t">
            <a:spAutoFit/>
          </a:bodyPr>
          <a:lstStyle/>
          <a:p>
            <a:pPr algn="ctr">
              <a:lnSpc>
                <a:spcPts val="9192"/>
              </a:lnSpc>
            </a:pPr>
            <a:r>
              <a:rPr lang="en-US" sz="8134">
                <a:solidFill>
                  <a:srgbClr val="010A4F"/>
                </a:solidFill>
                <a:latin typeface="Abril Fatface"/>
              </a:rPr>
              <a:t>3 Important Things</a:t>
            </a:r>
          </a:p>
        </p:txBody>
      </p:sp>
      <p:sp>
        <p:nvSpPr>
          <p:cNvPr id="7" name="TextBox 7"/>
          <p:cNvSpPr txBox="1"/>
          <p:nvPr/>
        </p:nvSpPr>
        <p:spPr>
          <a:xfrm>
            <a:off x="9881026" y="1093552"/>
            <a:ext cx="6934650" cy="7902453"/>
          </a:xfrm>
          <a:prstGeom prst="rect">
            <a:avLst/>
          </a:prstGeom>
        </p:spPr>
        <p:txBody>
          <a:bodyPr lIns="0" tIns="0" rIns="0" bIns="0" rtlCol="0" anchor="t">
            <a:spAutoFit/>
          </a:bodyPr>
          <a:lstStyle/>
          <a:p>
            <a:pPr marL="617582" lvl="1" indent="-308791">
              <a:lnSpc>
                <a:spcPts val="4004"/>
              </a:lnSpc>
              <a:buFont typeface="Arial"/>
              <a:buChar char="•"/>
            </a:pPr>
            <a:r>
              <a:rPr lang="en-US" sz="2860">
                <a:solidFill>
                  <a:srgbClr val="000000"/>
                </a:solidFill>
                <a:latin typeface="Glacial Indifference"/>
              </a:rPr>
              <a:t>Forms due to Homeroom Teacher on February 16 (with parent signature).  </a:t>
            </a:r>
          </a:p>
          <a:p>
            <a:pPr>
              <a:lnSpc>
                <a:spcPts val="4004"/>
              </a:lnSpc>
            </a:pPr>
            <a:endParaRPr lang="en-US" sz="2860">
              <a:solidFill>
                <a:srgbClr val="000000"/>
              </a:solidFill>
              <a:latin typeface="Glacial Indifference"/>
            </a:endParaRPr>
          </a:p>
          <a:p>
            <a:pPr marL="617582" lvl="1" indent="-308791">
              <a:lnSpc>
                <a:spcPts val="4004"/>
              </a:lnSpc>
              <a:buFont typeface="Arial"/>
              <a:buChar char="•"/>
            </a:pPr>
            <a:r>
              <a:rPr lang="en-US" sz="2860">
                <a:solidFill>
                  <a:srgbClr val="000000"/>
                </a:solidFill>
                <a:latin typeface="Glacial Indifference"/>
              </a:rPr>
              <a:t>All applications MUST be completed by Febraury 16th to be considered for a class that says Application Required. No exceptions! Applications are available on CMS Counseling Website, under the 7th Registration Tab or using the QR Code on the flyer. </a:t>
            </a:r>
          </a:p>
          <a:p>
            <a:pPr>
              <a:lnSpc>
                <a:spcPts val="4004"/>
              </a:lnSpc>
            </a:pPr>
            <a:endParaRPr lang="en-US" sz="2860">
              <a:solidFill>
                <a:srgbClr val="000000"/>
              </a:solidFill>
              <a:latin typeface="Glacial Indifference"/>
            </a:endParaRPr>
          </a:p>
          <a:p>
            <a:pPr marL="617582" lvl="1" indent="-308791">
              <a:lnSpc>
                <a:spcPts val="4004"/>
              </a:lnSpc>
              <a:buFont typeface="Arial"/>
              <a:buChar char="•"/>
            </a:pPr>
            <a:r>
              <a:rPr lang="en-US" sz="2860">
                <a:solidFill>
                  <a:srgbClr val="000000"/>
                </a:solidFill>
                <a:latin typeface="Glacial Indifference"/>
              </a:rPr>
              <a:t>Honors Course Agreement (back of Course Selection Sheet) MUST be signed before a student will be placed into a Honors course.</a:t>
            </a:r>
          </a:p>
          <a:p>
            <a:pPr algn="just">
              <a:lnSpc>
                <a:spcPts val="2658"/>
              </a:lnSpc>
            </a:pPr>
            <a:endParaRPr lang="en-US" sz="2860">
              <a:solidFill>
                <a:srgbClr val="000000"/>
              </a:solidFill>
              <a:latin typeface="Glacial Indifferenc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881877" y="950703"/>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1296081" y="2597223"/>
            <a:ext cx="7944416" cy="2486587"/>
          </a:xfrm>
          <a:prstGeom prst="rect">
            <a:avLst/>
          </a:prstGeom>
        </p:spPr>
        <p:txBody>
          <a:bodyPr lIns="0" tIns="0" rIns="0" bIns="0" rtlCol="0" anchor="t">
            <a:spAutoFit/>
          </a:bodyPr>
          <a:lstStyle/>
          <a:p>
            <a:pPr algn="ctr">
              <a:lnSpc>
                <a:spcPts val="9757"/>
              </a:lnSpc>
            </a:pPr>
            <a:r>
              <a:rPr lang="en-US" sz="8634">
                <a:solidFill>
                  <a:srgbClr val="010A4F"/>
                </a:solidFill>
                <a:latin typeface="Abril Fatface"/>
              </a:rPr>
              <a:t>Cain Middle School Website</a:t>
            </a:r>
          </a:p>
        </p:txBody>
      </p:sp>
      <p:sp>
        <p:nvSpPr>
          <p:cNvPr id="7" name="TextBox 7"/>
          <p:cNvSpPr txBox="1"/>
          <p:nvPr/>
        </p:nvSpPr>
        <p:spPr>
          <a:xfrm>
            <a:off x="9713516" y="1113252"/>
            <a:ext cx="6934650" cy="8702553"/>
          </a:xfrm>
          <a:prstGeom prst="rect">
            <a:avLst/>
          </a:prstGeom>
        </p:spPr>
        <p:txBody>
          <a:bodyPr lIns="0" tIns="0" rIns="0" bIns="0" rtlCol="0" anchor="t">
            <a:spAutoFit/>
          </a:bodyPr>
          <a:lstStyle/>
          <a:p>
            <a:pPr>
              <a:lnSpc>
                <a:spcPts val="4004"/>
              </a:lnSpc>
            </a:pPr>
            <a:endParaRPr/>
          </a:p>
          <a:p>
            <a:pPr marL="876655" lvl="1" indent="-438328">
              <a:lnSpc>
                <a:spcPts val="4425"/>
              </a:lnSpc>
              <a:buFont typeface="Arial"/>
              <a:buChar char="•"/>
            </a:pPr>
            <a:r>
              <a:rPr lang="en-US" sz="4060">
                <a:solidFill>
                  <a:srgbClr val="000000"/>
                </a:solidFill>
                <a:latin typeface="Glacial Indifference"/>
              </a:rPr>
              <a:t>Academic Planning Guide is on the right hand side. All class descriptions can be found there.</a:t>
            </a:r>
          </a:p>
          <a:p>
            <a:pPr>
              <a:lnSpc>
                <a:spcPts val="4425"/>
              </a:lnSpc>
            </a:pPr>
            <a:endParaRPr lang="en-US" sz="4060">
              <a:solidFill>
                <a:srgbClr val="000000"/>
              </a:solidFill>
              <a:latin typeface="Glacial Indifference"/>
            </a:endParaRPr>
          </a:p>
          <a:p>
            <a:pPr marL="876655" lvl="1" indent="-438328">
              <a:lnSpc>
                <a:spcPts val="4425"/>
              </a:lnSpc>
              <a:buFont typeface="Arial"/>
              <a:buChar char="•"/>
            </a:pPr>
            <a:r>
              <a:rPr lang="en-US" sz="4060">
                <a:solidFill>
                  <a:srgbClr val="000000"/>
                </a:solidFill>
                <a:latin typeface="Glacial Indifference"/>
              </a:rPr>
              <a:t>All Applications can be found under 7th Grade Registration.</a:t>
            </a:r>
          </a:p>
          <a:p>
            <a:pPr marL="1753311" lvl="2" indent="-584437">
              <a:lnSpc>
                <a:spcPts val="4425"/>
              </a:lnSpc>
              <a:buFont typeface="Arial"/>
              <a:buChar char="⚬"/>
            </a:pPr>
            <a:r>
              <a:rPr lang="en-US" sz="4060">
                <a:solidFill>
                  <a:srgbClr val="000000"/>
                </a:solidFill>
                <a:latin typeface="Glacial Indifference"/>
              </a:rPr>
              <a:t>Applications must be completed by STUDENTS using the RISD student login.  Ask your Homeroom teacher for help.</a:t>
            </a:r>
          </a:p>
          <a:p>
            <a:pPr algn="just">
              <a:lnSpc>
                <a:spcPts val="2658"/>
              </a:lnSpc>
            </a:pPr>
            <a:endParaRPr lang="en-US" sz="4060">
              <a:solidFill>
                <a:srgbClr val="000000"/>
              </a:solidFill>
              <a:latin typeface="Glacial Indifference"/>
            </a:endParaRPr>
          </a:p>
        </p:txBody>
      </p:sp>
      <p:sp>
        <p:nvSpPr>
          <p:cNvPr id="8" name="TextBox 8"/>
          <p:cNvSpPr txBox="1"/>
          <p:nvPr/>
        </p:nvSpPr>
        <p:spPr>
          <a:xfrm>
            <a:off x="1022745" y="5670214"/>
            <a:ext cx="8115300" cy="2575179"/>
          </a:xfrm>
          <a:prstGeom prst="rect">
            <a:avLst/>
          </a:prstGeom>
        </p:spPr>
        <p:txBody>
          <a:bodyPr lIns="0" tIns="0" rIns="0" bIns="0" rtlCol="0" anchor="t">
            <a:spAutoFit/>
          </a:bodyPr>
          <a:lstStyle/>
          <a:p>
            <a:pPr algn="ctr">
              <a:lnSpc>
                <a:spcPts val="4067"/>
              </a:lnSpc>
            </a:pPr>
            <a:r>
              <a:rPr lang="en-US" sz="3600">
                <a:solidFill>
                  <a:srgbClr val="000000"/>
                </a:solidFill>
                <a:latin typeface="Glacial Indifference"/>
              </a:rPr>
              <a:t>Click the Counseling Tab. </a:t>
            </a:r>
          </a:p>
          <a:p>
            <a:pPr algn="ctr">
              <a:lnSpc>
                <a:spcPts val="4067"/>
              </a:lnSpc>
            </a:pPr>
            <a:endParaRPr lang="en-US" sz="3600">
              <a:solidFill>
                <a:srgbClr val="000000"/>
              </a:solidFill>
              <a:latin typeface="Glacial Indifference"/>
            </a:endParaRPr>
          </a:p>
          <a:p>
            <a:pPr algn="ctr">
              <a:lnSpc>
                <a:spcPts val="4067"/>
              </a:lnSpc>
              <a:spcBef>
                <a:spcPct val="0"/>
              </a:spcBef>
            </a:pPr>
            <a:r>
              <a:rPr lang="en-US" sz="3600">
                <a:solidFill>
                  <a:srgbClr val="000000"/>
                </a:solidFill>
                <a:latin typeface="Glacial Indifference"/>
              </a:rPr>
              <a:t>All Registration Information can be found here, including a copy of this presentation.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TextBox 2"/>
          <p:cNvSpPr txBox="1"/>
          <p:nvPr/>
        </p:nvSpPr>
        <p:spPr>
          <a:xfrm>
            <a:off x="6530653" y="3913852"/>
            <a:ext cx="5226695" cy="1146866"/>
          </a:xfrm>
          <a:prstGeom prst="rect">
            <a:avLst/>
          </a:prstGeom>
        </p:spPr>
        <p:txBody>
          <a:bodyPr lIns="0" tIns="0" rIns="0" bIns="0" rtlCol="0" anchor="t">
            <a:spAutoFit/>
          </a:bodyPr>
          <a:lstStyle/>
          <a:p>
            <a:pPr algn="ctr">
              <a:lnSpc>
                <a:spcPts val="8966"/>
              </a:lnSpc>
              <a:spcBef>
                <a:spcPct val="0"/>
              </a:spcBef>
            </a:pPr>
            <a:r>
              <a:rPr lang="en-US" sz="7934">
                <a:solidFill>
                  <a:srgbClr val="000000"/>
                </a:solidFill>
                <a:latin typeface="Abril Fatface"/>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028700"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Freeform 5"/>
          <p:cNvSpPr/>
          <p:nvPr/>
        </p:nvSpPr>
        <p:spPr>
          <a:xfrm rot="-10800000">
            <a:off x="10532367" y="2099736"/>
            <a:ext cx="5446366" cy="1007420"/>
          </a:xfrm>
          <a:custGeom>
            <a:avLst/>
            <a:gdLst/>
            <a:ahLst/>
            <a:cxnLst/>
            <a:rect l="l" t="t" r="r" b="b"/>
            <a:pathLst>
              <a:path w="5446366" h="1007420">
                <a:moveTo>
                  <a:pt x="0" y="0"/>
                </a:moveTo>
                <a:lnTo>
                  <a:pt x="5446367" y="0"/>
                </a:lnTo>
                <a:lnTo>
                  <a:pt x="5446367" y="1007421"/>
                </a:lnTo>
                <a:lnTo>
                  <a:pt x="0" y="10074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0800000">
            <a:off x="10532367" y="4103342"/>
            <a:ext cx="5446366" cy="1007420"/>
          </a:xfrm>
          <a:custGeom>
            <a:avLst/>
            <a:gdLst/>
            <a:ahLst/>
            <a:cxnLst/>
            <a:rect l="l" t="t" r="r" b="b"/>
            <a:pathLst>
              <a:path w="5446366" h="1007420">
                <a:moveTo>
                  <a:pt x="0" y="0"/>
                </a:moveTo>
                <a:lnTo>
                  <a:pt x="5446367" y="0"/>
                </a:lnTo>
                <a:lnTo>
                  <a:pt x="5446367" y="1007420"/>
                </a:lnTo>
                <a:lnTo>
                  <a:pt x="0" y="1007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0800000">
            <a:off x="10532367" y="6598447"/>
            <a:ext cx="5446366" cy="1007420"/>
          </a:xfrm>
          <a:custGeom>
            <a:avLst/>
            <a:gdLst/>
            <a:ahLst/>
            <a:cxnLst/>
            <a:rect l="l" t="t" r="r" b="b"/>
            <a:pathLst>
              <a:path w="5446366" h="1007420">
                <a:moveTo>
                  <a:pt x="0" y="0"/>
                </a:moveTo>
                <a:lnTo>
                  <a:pt x="5446367" y="0"/>
                </a:lnTo>
                <a:lnTo>
                  <a:pt x="5446367" y="1007421"/>
                </a:lnTo>
                <a:lnTo>
                  <a:pt x="0" y="10074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AutoShape 8"/>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9" name="TextBox 9"/>
          <p:cNvSpPr txBox="1"/>
          <p:nvPr/>
        </p:nvSpPr>
        <p:spPr>
          <a:xfrm>
            <a:off x="1216642" y="3429888"/>
            <a:ext cx="7927358" cy="3566997"/>
          </a:xfrm>
          <a:prstGeom prst="rect">
            <a:avLst/>
          </a:prstGeom>
        </p:spPr>
        <p:txBody>
          <a:bodyPr lIns="0" tIns="0" rIns="0" bIns="0" rtlCol="0" anchor="t">
            <a:spAutoFit/>
          </a:bodyPr>
          <a:lstStyle/>
          <a:p>
            <a:pPr algn="ctr">
              <a:lnSpc>
                <a:spcPts val="8935"/>
              </a:lnSpc>
            </a:pPr>
            <a:r>
              <a:rPr lang="en-US" sz="11914">
                <a:solidFill>
                  <a:srgbClr val="010A4F"/>
                </a:solidFill>
                <a:latin typeface="Abril Fatface"/>
              </a:rPr>
              <a:t>Cain Leadership </a:t>
            </a:r>
          </a:p>
          <a:p>
            <a:pPr algn="ctr">
              <a:lnSpc>
                <a:spcPts val="8935"/>
              </a:lnSpc>
            </a:pPr>
            <a:r>
              <a:rPr lang="en-US" sz="11914">
                <a:solidFill>
                  <a:srgbClr val="010A4F"/>
                </a:solidFill>
                <a:latin typeface="Abril Fatface"/>
              </a:rPr>
              <a:t>Team</a:t>
            </a:r>
          </a:p>
        </p:txBody>
      </p:sp>
      <p:sp>
        <p:nvSpPr>
          <p:cNvPr id="10" name="TextBox 10"/>
          <p:cNvSpPr txBox="1"/>
          <p:nvPr/>
        </p:nvSpPr>
        <p:spPr>
          <a:xfrm>
            <a:off x="10879729" y="3234105"/>
            <a:ext cx="4751642" cy="341556"/>
          </a:xfrm>
          <a:prstGeom prst="rect">
            <a:avLst/>
          </a:prstGeom>
        </p:spPr>
        <p:txBody>
          <a:bodyPr lIns="0" tIns="0" rIns="0" bIns="0" rtlCol="0" anchor="t">
            <a:spAutoFit/>
          </a:bodyPr>
          <a:lstStyle/>
          <a:p>
            <a:pPr algn="ctr">
              <a:lnSpc>
                <a:spcPts val="2696"/>
              </a:lnSpc>
            </a:pPr>
            <a:r>
              <a:rPr lang="en-US" sz="2247">
                <a:solidFill>
                  <a:srgbClr val="000000"/>
                </a:solidFill>
                <a:latin typeface="Glacial Indifference"/>
              </a:rPr>
              <a:t>Mrs. Brittney Zabojnik</a:t>
            </a:r>
          </a:p>
        </p:txBody>
      </p:sp>
      <p:sp>
        <p:nvSpPr>
          <p:cNvPr id="11" name="TextBox 11"/>
          <p:cNvSpPr txBox="1"/>
          <p:nvPr/>
        </p:nvSpPr>
        <p:spPr>
          <a:xfrm>
            <a:off x="11059761" y="2436818"/>
            <a:ext cx="4391578" cy="466607"/>
          </a:xfrm>
          <a:prstGeom prst="rect">
            <a:avLst/>
          </a:prstGeom>
        </p:spPr>
        <p:txBody>
          <a:bodyPr lIns="0" tIns="0" rIns="0" bIns="0" rtlCol="0" anchor="t">
            <a:spAutoFit/>
          </a:bodyPr>
          <a:lstStyle/>
          <a:p>
            <a:pPr algn="ctr">
              <a:lnSpc>
                <a:spcPts val="3322"/>
              </a:lnSpc>
            </a:pPr>
            <a:r>
              <a:rPr lang="en-US" sz="3955" spc="23">
                <a:solidFill>
                  <a:srgbClr val="010A4F"/>
                </a:solidFill>
                <a:latin typeface="Abril Fatface"/>
              </a:rPr>
              <a:t>PRINCIPAL</a:t>
            </a:r>
          </a:p>
        </p:txBody>
      </p:sp>
      <p:sp>
        <p:nvSpPr>
          <p:cNvPr id="12" name="TextBox 12"/>
          <p:cNvSpPr txBox="1"/>
          <p:nvPr/>
        </p:nvSpPr>
        <p:spPr>
          <a:xfrm>
            <a:off x="10879729" y="5240405"/>
            <a:ext cx="4751642" cy="1024667"/>
          </a:xfrm>
          <a:prstGeom prst="rect">
            <a:avLst/>
          </a:prstGeom>
        </p:spPr>
        <p:txBody>
          <a:bodyPr lIns="0" tIns="0" rIns="0" bIns="0" rtlCol="0" anchor="t">
            <a:spAutoFit/>
          </a:bodyPr>
          <a:lstStyle/>
          <a:p>
            <a:pPr algn="ctr">
              <a:lnSpc>
                <a:spcPts val="2696"/>
              </a:lnSpc>
            </a:pPr>
            <a:r>
              <a:rPr lang="en-US" sz="2247">
                <a:solidFill>
                  <a:srgbClr val="000000"/>
                </a:solidFill>
                <a:latin typeface="Glacial Indifference"/>
              </a:rPr>
              <a:t>Mrs. Jori Butts (A-GL)</a:t>
            </a:r>
          </a:p>
          <a:p>
            <a:pPr algn="ctr">
              <a:lnSpc>
                <a:spcPts val="2696"/>
              </a:lnSpc>
            </a:pPr>
            <a:r>
              <a:rPr lang="en-US" sz="2247">
                <a:solidFill>
                  <a:srgbClr val="000000"/>
                </a:solidFill>
                <a:latin typeface="Glacial Indifference"/>
              </a:rPr>
              <a:t>Mr. David Medina (GM-PA)</a:t>
            </a:r>
          </a:p>
          <a:p>
            <a:pPr algn="ctr">
              <a:lnSpc>
                <a:spcPts val="2696"/>
              </a:lnSpc>
            </a:pPr>
            <a:r>
              <a:rPr lang="en-US" sz="2247">
                <a:solidFill>
                  <a:srgbClr val="000000"/>
                </a:solidFill>
                <a:latin typeface="Glacial Indifference"/>
              </a:rPr>
              <a:t>Mr. Reggie Webb (PB-Z)</a:t>
            </a:r>
          </a:p>
        </p:txBody>
      </p:sp>
      <p:sp>
        <p:nvSpPr>
          <p:cNvPr id="13" name="TextBox 13"/>
          <p:cNvSpPr txBox="1"/>
          <p:nvPr/>
        </p:nvSpPr>
        <p:spPr>
          <a:xfrm>
            <a:off x="11059761" y="4230873"/>
            <a:ext cx="4391578" cy="885707"/>
          </a:xfrm>
          <a:prstGeom prst="rect">
            <a:avLst/>
          </a:prstGeom>
        </p:spPr>
        <p:txBody>
          <a:bodyPr lIns="0" tIns="0" rIns="0" bIns="0" rtlCol="0" anchor="t">
            <a:spAutoFit/>
          </a:bodyPr>
          <a:lstStyle/>
          <a:p>
            <a:pPr algn="ctr">
              <a:lnSpc>
                <a:spcPts val="3322"/>
              </a:lnSpc>
            </a:pPr>
            <a:r>
              <a:rPr lang="en-US" sz="3955" spc="23">
                <a:solidFill>
                  <a:srgbClr val="010A4F"/>
                </a:solidFill>
                <a:latin typeface="Abril Fatface"/>
              </a:rPr>
              <a:t>ASSISTANT PRINCIPALS</a:t>
            </a:r>
          </a:p>
        </p:txBody>
      </p:sp>
      <p:sp>
        <p:nvSpPr>
          <p:cNvPr id="14" name="TextBox 14"/>
          <p:cNvSpPr txBox="1"/>
          <p:nvPr/>
        </p:nvSpPr>
        <p:spPr>
          <a:xfrm>
            <a:off x="10879729" y="7732817"/>
            <a:ext cx="4751642" cy="683111"/>
          </a:xfrm>
          <a:prstGeom prst="rect">
            <a:avLst/>
          </a:prstGeom>
        </p:spPr>
        <p:txBody>
          <a:bodyPr lIns="0" tIns="0" rIns="0" bIns="0" rtlCol="0" anchor="t">
            <a:spAutoFit/>
          </a:bodyPr>
          <a:lstStyle/>
          <a:p>
            <a:pPr algn="ctr">
              <a:lnSpc>
                <a:spcPts val="2696"/>
              </a:lnSpc>
            </a:pPr>
            <a:r>
              <a:rPr lang="en-US" sz="2247">
                <a:solidFill>
                  <a:srgbClr val="000000"/>
                </a:solidFill>
                <a:latin typeface="Glacial Indifference"/>
              </a:rPr>
              <a:t>Mrs. Carrie Batson (A-K)</a:t>
            </a:r>
          </a:p>
          <a:p>
            <a:pPr algn="ctr">
              <a:lnSpc>
                <a:spcPts val="2696"/>
              </a:lnSpc>
            </a:pPr>
            <a:r>
              <a:rPr lang="en-US" sz="2247">
                <a:solidFill>
                  <a:srgbClr val="000000"/>
                </a:solidFill>
                <a:latin typeface="Glacial Indifference"/>
              </a:rPr>
              <a:t>Mrs. Maria Carroll (L-Z)</a:t>
            </a:r>
          </a:p>
        </p:txBody>
      </p:sp>
      <p:sp>
        <p:nvSpPr>
          <p:cNvPr id="15" name="TextBox 15"/>
          <p:cNvSpPr txBox="1"/>
          <p:nvPr/>
        </p:nvSpPr>
        <p:spPr>
          <a:xfrm>
            <a:off x="11059761" y="6935529"/>
            <a:ext cx="4391578" cy="466607"/>
          </a:xfrm>
          <a:prstGeom prst="rect">
            <a:avLst/>
          </a:prstGeom>
        </p:spPr>
        <p:txBody>
          <a:bodyPr lIns="0" tIns="0" rIns="0" bIns="0" rtlCol="0" anchor="t">
            <a:spAutoFit/>
          </a:bodyPr>
          <a:lstStyle/>
          <a:p>
            <a:pPr algn="ctr">
              <a:lnSpc>
                <a:spcPts val="3322"/>
              </a:lnSpc>
            </a:pPr>
            <a:r>
              <a:rPr lang="en-US" sz="3955" spc="23">
                <a:solidFill>
                  <a:srgbClr val="010A4F"/>
                </a:solidFill>
                <a:latin typeface="Abril Fatface"/>
              </a:rPr>
              <a:t>COUNSELORS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TextBox 2"/>
          <p:cNvSpPr txBox="1"/>
          <p:nvPr/>
        </p:nvSpPr>
        <p:spPr>
          <a:xfrm>
            <a:off x="1432843" y="481012"/>
            <a:ext cx="15422314" cy="1095375"/>
          </a:xfrm>
          <a:prstGeom prst="rect">
            <a:avLst/>
          </a:prstGeom>
        </p:spPr>
        <p:txBody>
          <a:bodyPr lIns="0" tIns="0" rIns="0" bIns="0" rtlCol="0" anchor="t">
            <a:spAutoFit/>
          </a:bodyPr>
          <a:lstStyle/>
          <a:p>
            <a:pPr algn="ctr">
              <a:lnSpc>
                <a:spcPts val="8640"/>
              </a:lnSpc>
              <a:spcBef>
                <a:spcPct val="0"/>
              </a:spcBef>
            </a:pPr>
            <a:r>
              <a:rPr lang="en-US" sz="7200">
                <a:solidFill>
                  <a:srgbClr val="000000"/>
                </a:solidFill>
                <a:latin typeface="Abril Fatface"/>
              </a:rPr>
              <a:t>A Day in the Life of a CMS Mustang....</a:t>
            </a:r>
          </a:p>
        </p:txBody>
      </p:sp>
      <p:sp>
        <p:nvSpPr>
          <p:cNvPr id="3" name="TextBox 3"/>
          <p:cNvSpPr txBox="1"/>
          <p:nvPr/>
        </p:nvSpPr>
        <p:spPr>
          <a:xfrm>
            <a:off x="7094637" y="9492219"/>
            <a:ext cx="4098727" cy="485775"/>
          </a:xfrm>
          <a:prstGeom prst="rect">
            <a:avLst/>
          </a:prstGeom>
        </p:spPr>
        <p:txBody>
          <a:bodyPr lIns="0" tIns="0" rIns="0" bIns="0" rtlCol="0" anchor="t">
            <a:spAutoFit/>
          </a:bodyPr>
          <a:lstStyle/>
          <a:p>
            <a:pPr algn="ctr">
              <a:lnSpc>
                <a:spcPts val="3776"/>
              </a:lnSpc>
              <a:spcBef>
                <a:spcPct val="0"/>
              </a:spcBef>
            </a:pPr>
            <a:r>
              <a:rPr lang="en-US" sz="3147">
                <a:solidFill>
                  <a:srgbClr val="000000"/>
                </a:solidFill>
                <a:latin typeface="Glacial Indifference"/>
              </a:rPr>
              <a:t>Presented by Cain PALS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028700"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Freeform 5"/>
          <p:cNvSpPr/>
          <p:nvPr/>
        </p:nvSpPr>
        <p:spPr>
          <a:xfrm rot="-10800000">
            <a:off x="10532367" y="1876511"/>
            <a:ext cx="5446366" cy="1007420"/>
          </a:xfrm>
          <a:custGeom>
            <a:avLst/>
            <a:gdLst/>
            <a:ahLst/>
            <a:cxnLst/>
            <a:rect l="l" t="t" r="r" b="b"/>
            <a:pathLst>
              <a:path w="5446366" h="1007420">
                <a:moveTo>
                  <a:pt x="0" y="0"/>
                </a:moveTo>
                <a:lnTo>
                  <a:pt x="5446367" y="0"/>
                </a:lnTo>
                <a:lnTo>
                  <a:pt x="5446367" y="1007420"/>
                </a:lnTo>
                <a:lnTo>
                  <a:pt x="0" y="1007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0800000">
            <a:off x="10532367" y="4289344"/>
            <a:ext cx="5446366" cy="1007420"/>
          </a:xfrm>
          <a:custGeom>
            <a:avLst/>
            <a:gdLst/>
            <a:ahLst/>
            <a:cxnLst/>
            <a:rect l="l" t="t" r="r" b="b"/>
            <a:pathLst>
              <a:path w="5446366" h="1007420">
                <a:moveTo>
                  <a:pt x="0" y="0"/>
                </a:moveTo>
                <a:lnTo>
                  <a:pt x="5446367" y="0"/>
                </a:lnTo>
                <a:lnTo>
                  <a:pt x="5446367" y="1007420"/>
                </a:lnTo>
                <a:lnTo>
                  <a:pt x="0" y="1007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AutoShape 7"/>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8" name="TextBox 8"/>
          <p:cNvSpPr txBox="1"/>
          <p:nvPr/>
        </p:nvSpPr>
        <p:spPr>
          <a:xfrm>
            <a:off x="1216642" y="1800182"/>
            <a:ext cx="7927358" cy="4778574"/>
          </a:xfrm>
          <a:prstGeom prst="rect">
            <a:avLst/>
          </a:prstGeom>
        </p:spPr>
        <p:txBody>
          <a:bodyPr lIns="0" tIns="0" rIns="0" bIns="0" rtlCol="0" anchor="t">
            <a:spAutoFit/>
          </a:bodyPr>
          <a:lstStyle/>
          <a:p>
            <a:pPr algn="ctr">
              <a:lnSpc>
                <a:spcPts val="9085"/>
              </a:lnSpc>
            </a:pPr>
            <a:r>
              <a:rPr lang="en-US" sz="12114">
                <a:solidFill>
                  <a:srgbClr val="010A4F"/>
                </a:solidFill>
                <a:latin typeface="Abril Fatface"/>
              </a:rPr>
              <a:t>Future Mustang Parent Night</a:t>
            </a:r>
          </a:p>
        </p:txBody>
      </p:sp>
      <p:sp>
        <p:nvSpPr>
          <p:cNvPr id="9" name="TextBox 9"/>
          <p:cNvSpPr txBox="1"/>
          <p:nvPr/>
        </p:nvSpPr>
        <p:spPr>
          <a:xfrm>
            <a:off x="10879729" y="3087589"/>
            <a:ext cx="4751642" cy="1019175"/>
          </a:xfrm>
          <a:prstGeom prst="rect">
            <a:avLst/>
          </a:prstGeom>
        </p:spPr>
        <p:txBody>
          <a:bodyPr lIns="0" tIns="0" rIns="0" bIns="0" rtlCol="0" anchor="t">
            <a:spAutoFit/>
          </a:bodyPr>
          <a:lstStyle/>
          <a:p>
            <a:pPr algn="ctr">
              <a:lnSpc>
                <a:spcPts val="4016"/>
              </a:lnSpc>
            </a:pPr>
            <a:r>
              <a:rPr lang="en-US" sz="3347">
                <a:solidFill>
                  <a:srgbClr val="000000"/>
                </a:solidFill>
                <a:latin typeface="Glacial Indifference"/>
              </a:rPr>
              <a:t>6:00 - 8:00PM</a:t>
            </a:r>
          </a:p>
          <a:p>
            <a:pPr algn="ctr">
              <a:lnSpc>
                <a:spcPts val="4016"/>
              </a:lnSpc>
            </a:pPr>
            <a:r>
              <a:rPr lang="en-US" sz="3347">
                <a:solidFill>
                  <a:srgbClr val="000000"/>
                </a:solidFill>
                <a:latin typeface="Glacial Indifference"/>
              </a:rPr>
              <a:t>Doors open at 5:45PM</a:t>
            </a:r>
          </a:p>
        </p:txBody>
      </p:sp>
      <p:sp>
        <p:nvSpPr>
          <p:cNvPr id="10" name="TextBox 10"/>
          <p:cNvSpPr txBox="1"/>
          <p:nvPr/>
        </p:nvSpPr>
        <p:spPr>
          <a:xfrm>
            <a:off x="11059761" y="2195114"/>
            <a:ext cx="4391578" cy="532139"/>
          </a:xfrm>
          <a:prstGeom prst="rect">
            <a:avLst/>
          </a:prstGeom>
        </p:spPr>
        <p:txBody>
          <a:bodyPr lIns="0" tIns="0" rIns="0" bIns="0" rtlCol="0" anchor="t">
            <a:spAutoFit/>
          </a:bodyPr>
          <a:lstStyle/>
          <a:p>
            <a:pPr algn="ctr">
              <a:lnSpc>
                <a:spcPts val="3826"/>
              </a:lnSpc>
            </a:pPr>
            <a:r>
              <a:rPr lang="en-US" sz="4555" spc="27">
                <a:solidFill>
                  <a:srgbClr val="010A4F"/>
                </a:solidFill>
                <a:latin typeface="Abril Fatface"/>
              </a:rPr>
              <a:t>JANUARY 24TH</a:t>
            </a:r>
          </a:p>
        </p:txBody>
      </p:sp>
      <p:sp>
        <p:nvSpPr>
          <p:cNvPr id="11" name="TextBox 11"/>
          <p:cNvSpPr txBox="1"/>
          <p:nvPr/>
        </p:nvSpPr>
        <p:spPr>
          <a:xfrm>
            <a:off x="10879729" y="5477739"/>
            <a:ext cx="4751642" cy="3333750"/>
          </a:xfrm>
          <a:prstGeom prst="rect">
            <a:avLst/>
          </a:prstGeom>
        </p:spPr>
        <p:txBody>
          <a:bodyPr lIns="0" tIns="0" rIns="0" bIns="0" rtlCol="0" anchor="t">
            <a:spAutoFit/>
          </a:bodyPr>
          <a:lstStyle/>
          <a:p>
            <a:pPr algn="ctr">
              <a:lnSpc>
                <a:spcPts val="3056"/>
              </a:lnSpc>
            </a:pPr>
            <a:r>
              <a:rPr lang="en-US" sz="2547">
                <a:solidFill>
                  <a:srgbClr val="000000"/>
                </a:solidFill>
                <a:latin typeface="Glacial Indifference"/>
              </a:rPr>
              <a:t>Last Names Beginning with A-K</a:t>
            </a:r>
          </a:p>
          <a:p>
            <a:pPr algn="ctr">
              <a:lnSpc>
                <a:spcPts val="3056"/>
              </a:lnSpc>
            </a:pPr>
            <a:r>
              <a:rPr lang="en-US" sz="2547">
                <a:solidFill>
                  <a:srgbClr val="000000"/>
                </a:solidFill>
                <a:latin typeface="Glacial Indifference"/>
              </a:rPr>
              <a:t>6:00 - 6:45 Presentation in Gym </a:t>
            </a:r>
          </a:p>
          <a:p>
            <a:pPr algn="ctr">
              <a:lnSpc>
                <a:spcPts val="3056"/>
              </a:lnSpc>
            </a:pPr>
            <a:r>
              <a:rPr lang="en-US" sz="2547">
                <a:solidFill>
                  <a:srgbClr val="000000"/>
                </a:solidFill>
                <a:latin typeface="Glacial Indifference"/>
              </a:rPr>
              <a:t>6:45 - 7:45 In Cafeteria</a:t>
            </a:r>
          </a:p>
          <a:p>
            <a:pPr algn="ctr">
              <a:lnSpc>
                <a:spcPts val="3056"/>
              </a:lnSpc>
            </a:pPr>
            <a:endParaRPr lang="en-US" sz="2547">
              <a:solidFill>
                <a:srgbClr val="000000"/>
              </a:solidFill>
              <a:latin typeface="Glacial Indifference"/>
            </a:endParaRPr>
          </a:p>
          <a:p>
            <a:pPr algn="ctr">
              <a:lnSpc>
                <a:spcPts val="3056"/>
              </a:lnSpc>
            </a:pPr>
            <a:r>
              <a:rPr lang="en-US" sz="2547">
                <a:solidFill>
                  <a:srgbClr val="000000"/>
                </a:solidFill>
                <a:latin typeface="Glacial Indifference"/>
              </a:rPr>
              <a:t>Last Names Beginning with L-Z</a:t>
            </a:r>
          </a:p>
          <a:p>
            <a:pPr algn="ctr">
              <a:lnSpc>
                <a:spcPts val="3056"/>
              </a:lnSpc>
            </a:pPr>
            <a:r>
              <a:rPr lang="en-US" sz="2547">
                <a:solidFill>
                  <a:srgbClr val="000000"/>
                </a:solidFill>
                <a:latin typeface="Glacial Indifference"/>
              </a:rPr>
              <a:t>6:00 - 6:45 In Cafeteria </a:t>
            </a:r>
          </a:p>
          <a:p>
            <a:pPr algn="ctr">
              <a:lnSpc>
                <a:spcPts val="3056"/>
              </a:lnSpc>
            </a:pPr>
            <a:r>
              <a:rPr lang="en-US" sz="2547">
                <a:solidFill>
                  <a:srgbClr val="000000"/>
                </a:solidFill>
                <a:latin typeface="Glacial Indifference"/>
              </a:rPr>
              <a:t>7:00 - 7:45 Presentation in Gym </a:t>
            </a:r>
          </a:p>
          <a:p>
            <a:pPr algn="ctr">
              <a:lnSpc>
                <a:spcPts val="2696"/>
              </a:lnSpc>
            </a:pPr>
            <a:endParaRPr lang="en-US" sz="2547">
              <a:solidFill>
                <a:srgbClr val="000000"/>
              </a:solidFill>
              <a:latin typeface="Glacial Indifference"/>
            </a:endParaRPr>
          </a:p>
          <a:p>
            <a:pPr algn="ctr">
              <a:lnSpc>
                <a:spcPts val="2696"/>
              </a:lnSpc>
            </a:pPr>
            <a:endParaRPr lang="en-US" sz="2547">
              <a:solidFill>
                <a:srgbClr val="000000"/>
              </a:solidFill>
              <a:latin typeface="Glacial Indifference"/>
            </a:endParaRPr>
          </a:p>
        </p:txBody>
      </p:sp>
      <p:sp>
        <p:nvSpPr>
          <p:cNvPr id="12" name="TextBox 12"/>
          <p:cNvSpPr txBox="1"/>
          <p:nvPr/>
        </p:nvSpPr>
        <p:spPr>
          <a:xfrm>
            <a:off x="11059761" y="4574029"/>
            <a:ext cx="4391578" cy="619024"/>
          </a:xfrm>
          <a:prstGeom prst="rect">
            <a:avLst/>
          </a:prstGeom>
        </p:spPr>
        <p:txBody>
          <a:bodyPr lIns="0" tIns="0" rIns="0" bIns="0" rtlCol="0" anchor="t">
            <a:spAutoFit/>
          </a:bodyPr>
          <a:lstStyle/>
          <a:p>
            <a:pPr algn="ctr">
              <a:lnSpc>
                <a:spcPts val="4414"/>
              </a:lnSpc>
            </a:pPr>
            <a:r>
              <a:rPr lang="en-US" sz="5255" spc="31">
                <a:solidFill>
                  <a:srgbClr val="010A4F"/>
                </a:solidFill>
                <a:latin typeface="Abril Fatface"/>
              </a:rPr>
              <a:t>SCHEDULE</a:t>
            </a:r>
          </a:p>
        </p:txBody>
      </p:sp>
      <p:sp>
        <p:nvSpPr>
          <p:cNvPr id="13" name="TextBox 13"/>
          <p:cNvSpPr txBox="1"/>
          <p:nvPr/>
        </p:nvSpPr>
        <p:spPr>
          <a:xfrm>
            <a:off x="2636217" y="7239864"/>
            <a:ext cx="5088208" cy="1413977"/>
          </a:xfrm>
          <a:prstGeom prst="rect">
            <a:avLst/>
          </a:prstGeom>
        </p:spPr>
        <p:txBody>
          <a:bodyPr lIns="0" tIns="0" rIns="0" bIns="0" rtlCol="0" anchor="t">
            <a:spAutoFit/>
          </a:bodyPr>
          <a:lstStyle/>
          <a:p>
            <a:pPr marL="0" lvl="0" indent="0" algn="ctr">
              <a:lnSpc>
                <a:spcPts val="5418"/>
              </a:lnSpc>
            </a:pPr>
            <a:r>
              <a:rPr lang="en-US" sz="5418" spc="54">
                <a:solidFill>
                  <a:srgbClr val="010A4F"/>
                </a:solidFill>
                <a:latin typeface="Glacial Indifference"/>
              </a:rPr>
              <a:t>Parents Only Please!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028700"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1210687" y="2871430"/>
            <a:ext cx="7927358" cy="4753690"/>
          </a:xfrm>
          <a:prstGeom prst="rect">
            <a:avLst/>
          </a:prstGeom>
        </p:spPr>
        <p:txBody>
          <a:bodyPr lIns="0" tIns="0" rIns="0" bIns="0" rtlCol="0" anchor="t">
            <a:spAutoFit/>
          </a:bodyPr>
          <a:lstStyle/>
          <a:p>
            <a:pPr algn="ctr">
              <a:lnSpc>
                <a:spcPts val="12356"/>
              </a:lnSpc>
            </a:pPr>
            <a:r>
              <a:rPr lang="en-US" sz="12114">
                <a:solidFill>
                  <a:srgbClr val="010A4F"/>
                </a:solidFill>
                <a:latin typeface="Abril Fatface"/>
              </a:rPr>
              <a:t>Required Core Courses</a:t>
            </a:r>
          </a:p>
        </p:txBody>
      </p:sp>
      <p:sp>
        <p:nvSpPr>
          <p:cNvPr id="7" name="TextBox 7"/>
          <p:cNvSpPr txBox="1"/>
          <p:nvPr/>
        </p:nvSpPr>
        <p:spPr>
          <a:xfrm>
            <a:off x="9532868" y="1724378"/>
            <a:ext cx="7596485" cy="7248525"/>
          </a:xfrm>
          <a:prstGeom prst="rect">
            <a:avLst/>
          </a:prstGeom>
        </p:spPr>
        <p:txBody>
          <a:bodyPr lIns="0" tIns="0" rIns="0" bIns="0" rtlCol="0" anchor="t">
            <a:spAutoFit/>
          </a:bodyPr>
          <a:lstStyle/>
          <a:p>
            <a:pPr>
              <a:lnSpc>
                <a:spcPts val="3015"/>
              </a:lnSpc>
              <a:spcBef>
                <a:spcPct val="0"/>
              </a:spcBef>
            </a:pPr>
            <a:r>
              <a:rPr lang="en-US" sz="2512" u="sng">
                <a:solidFill>
                  <a:srgbClr val="010A4F"/>
                </a:solidFill>
                <a:latin typeface="Glacial Indifference Bold"/>
              </a:rPr>
              <a:t>English </a:t>
            </a:r>
          </a:p>
          <a:p>
            <a:pPr marL="542452" lvl="1" indent="-271226">
              <a:lnSpc>
                <a:spcPts val="3015"/>
              </a:lnSpc>
              <a:buFont typeface="Arial"/>
              <a:buChar char="•"/>
            </a:pPr>
            <a:r>
              <a:rPr lang="en-US" sz="2512">
                <a:solidFill>
                  <a:srgbClr val="010A4F"/>
                </a:solidFill>
                <a:latin typeface="Glacial Indifference"/>
              </a:rPr>
              <a:t>English</a:t>
            </a:r>
          </a:p>
          <a:p>
            <a:pPr marL="542452" lvl="1" indent="-271226">
              <a:lnSpc>
                <a:spcPts val="3015"/>
              </a:lnSpc>
              <a:buFont typeface="Arial"/>
              <a:buChar char="•"/>
            </a:pPr>
            <a:r>
              <a:rPr lang="en-US" sz="2512">
                <a:solidFill>
                  <a:srgbClr val="010A4F"/>
                </a:solidFill>
                <a:latin typeface="Glacial Indifference"/>
              </a:rPr>
              <a:t>Honors English (agreement required) </a:t>
            </a:r>
          </a:p>
          <a:p>
            <a:pPr marL="542452" lvl="1" indent="-271226">
              <a:lnSpc>
                <a:spcPts val="3015"/>
              </a:lnSpc>
              <a:buFont typeface="Arial"/>
              <a:buChar char="•"/>
            </a:pPr>
            <a:r>
              <a:rPr lang="en-US" sz="2512">
                <a:solidFill>
                  <a:srgbClr val="010A4F"/>
                </a:solidFill>
                <a:latin typeface="Glacial Indifference"/>
              </a:rPr>
              <a:t>SAGE English (must qualify)</a:t>
            </a:r>
          </a:p>
          <a:p>
            <a:pPr>
              <a:lnSpc>
                <a:spcPts val="3015"/>
              </a:lnSpc>
              <a:spcBef>
                <a:spcPct val="0"/>
              </a:spcBef>
            </a:pPr>
            <a:r>
              <a:rPr lang="en-US" sz="2512" u="sng">
                <a:solidFill>
                  <a:srgbClr val="010A4F"/>
                </a:solidFill>
                <a:latin typeface="Glacial Indifference Bold"/>
              </a:rPr>
              <a:t>Math</a:t>
            </a:r>
          </a:p>
          <a:p>
            <a:pPr marL="542452" lvl="1" indent="-271226">
              <a:lnSpc>
                <a:spcPts val="3015"/>
              </a:lnSpc>
              <a:buFont typeface="Arial"/>
              <a:buChar char="•"/>
            </a:pPr>
            <a:r>
              <a:rPr lang="en-US" sz="2512">
                <a:solidFill>
                  <a:srgbClr val="010A4F"/>
                </a:solidFill>
                <a:latin typeface="Glacial Indifference"/>
              </a:rPr>
              <a:t>Math </a:t>
            </a:r>
          </a:p>
          <a:p>
            <a:pPr marL="542452" lvl="1" indent="-271226">
              <a:lnSpc>
                <a:spcPts val="3015"/>
              </a:lnSpc>
              <a:buFont typeface="Arial"/>
              <a:buChar char="•"/>
            </a:pPr>
            <a:r>
              <a:rPr lang="en-US" sz="2512">
                <a:solidFill>
                  <a:srgbClr val="010A4F"/>
                </a:solidFill>
                <a:latin typeface="Glacial Indifference"/>
              </a:rPr>
              <a:t>Honors Math 7 (Compacted) (agreement required) </a:t>
            </a:r>
          </a:p>
          <a:p>
            <a:pPr marL="1084904" lvl="2" indent="-361635">
              <a:lnSpc>
                <a:spcPts val="3015"/>
              </a:lnSpc>
              <a:buFont typeface="Arial"/>
              <a:buChar char="⚬"/>
            </a:pPr>
            <a:r>
              <a:rPr lang="en-US" sz="2512">
                <a:solidFill>
                  <a:srgbClr val="010A4F"/>
                </a:solidFill>
                <a:latin typeface="Glacial Indifference"/>
              </a:rPr>
              <a:t>Should be in Honors 6th Grade Math</a:t>
            </a:r>
          </a:p>
          <a:p>
            <a:pPr marL="1084904" lvl="2" indent="-361635">
              <a:lnSpc>
                <a:spcPts val="3015"/>
              </a:lnSpc>
              <a:buFont typeface="Arial"/>
              <a:buChar char="⚬"/>
            </a:pPr>
            <a:r>
              <a:rPr lang="en-US" sz="2512">
                <a:solidFill>
                  <a:srgbClr val="010A4F"/>
                </a:solidFill>
                <a:latin typeface="Glacial Indifference"/>
              </a:rPr>
              <a:t>Must take Honors Science</a:t>
            </a:r>
          </a:p>
          <a:p>
            <a:pPr>
              <a:lnSpc>
                <a:spcPts val="3015"/>
              </a:lnSpc>
              <a:spcBef>
                <a:spcPct val="0"/>
              </a:spcBef>
            </a:pPr>
            <a:r>
              <a:rPr lang="en-US" sz="2512" u="sng">
                <a:solidFill>
                  <a:srgbClr val="010A4F"/>
                </a:solidFill>
                <a:latin typeface="Glacial Indifference Bold"/>
              </a:rPr>
              <a:t>Science </a:t>
            </a:r>
          </a:p>
          <a:p>
            <a:pPr marL="542452" lvl="1" indent="-271226">
              <a:lnSpc>
                <a:spcPts val="3015"/>
              </a:lnSpc>
              <a:buFont typeface="Arial"/>
              <a:buChar char="•"/>
            </a:pPr>
            <a:r>
              <a:rPr lang="en-US" sz="2512">
                <a:solidFill>
                  <a:srgbClr val="010A4F"/>
                </a:solidFill>
                <a:latin typeface="Glacial Indifference"/>
              </a:rPr>
              <a:t>Science</a:t>
            </a:r>
          </a:p>
          <a:p>
            <a:pPr marL="542452" lvl="1" indent="-271226">
              <a:lnSpc>
                <a:spcPts val="3015"/>
              </a:lnSpc>
              <a:buFont typeface="Arial"/>
              <a:buChar char="•"/>
            </a:pPr>
            <a:r>
              <a:rPr lang="en-US" sz="2512">
                <a:solidFill>
                  <a:srgbClr val="010A4F"/>
                </a:solidFill>
                <a:latin typeface="Glacial Indifference"/>
              </a:rPr>
              <a:t>Honors Science (Compacted) (agreement required)</a:t>
            </a:r>
          </a:p>
          <a:p>
            <a:pPr marL="1084904" lvl="2" indent="-361635">
              <a:lnSpc>
                <a:spcPts val="3015"/>
              </a:lnSpc>
              <a:buFont typeface="Arial"/>
              <a:buChar char="⚬"/>
            </a:pPr>
            <a:r>
              <a:rPr lang="en-US" sz="2512">
                <a:solidFill>
                  <a:srgbClr val="010A4F"/>
                </a:solidFill>
                <a:latin typeface="Glacial Indifference"/>
              </a:rPr>
              <a:t> Must take Honors Math</a:t>
            </a:r>
          </a:p>
          <a:p>
            <a:pPr marL="542452" lvl="1" indent="-271226">
              <a:lnSpc>
                <a:spcPts val="3015"/>
              </a:lnSpc>
              <a:buFont typeface="Arial"/>
              <a:buChar char="•"/>
            </a:pPr>
            <a:r>
              <a:rPr lang="en-US" sz="2512">
                <a:solidFill>
                  <a:srgbClr val="010A4F"/>
                </a:solidFill>
                <a:latin typeface="Glacial Indifference"/>
              </a:rPr>
              <a:t>SAGE Science (must qualify)</a:t>
            </a:r>
          </a:p>
          <a:p>
            <a:pPr>
              <a:lnSpc>
                <a:spcPts val="3015"/>
              </a:lnSpc>
              <a:spcBef>
                <a:spcPct val="0"/>
              </a:spcBef>
            </a:pPr>
            <a:endParaRPr lang="en-US" sz="2512">
              <a:solidFill>
                <a:srgbClr val="010A4F"/>
              </a:solidFill>
              <a:latin typeface="Glacial Indifference"/>
            </a:endParaRPr>
          </a:p>
          <a:p>
            <a:pPr>
              <a:lnSpc>
                <a:spcPts val="3015"/>
              </a:lnSpc>
              <a:spcBef>
                <a:spcPct val="0"/>
              </a:spcBef>
            </a:pPr>
            <a:r>
              <a:rPr lang="en-US" sz="2512" u="sng">
                <a:solidFill>
                  <a:srgbClr val="010A4F"/>
                </a:solidFill>
                <a:latin typeface="Glacial Indifference Bold"/>
              </a:rPr>
              <a:t>Texas History</a:t>
            </a:r>
          </a:p>
          <a:p>
            <a:pPr marL="542452" lvl="1" indent="-271226">
              <a:lnSpc>
                <a:spcPts val="3015"/>
              </a:lnSpc>
              <a:buFont typeface="Arial"/>
              <a:buChar char="•"/>
            </a:pPr>
            <a:r>
              <a:rPr lang="en-US" sz="2512">
                <a:solidFill>
                  <a:srgbClr val="010A4F"/>
                </a:solidFill>
                <a:latin typeface="Glacial Indifference"/>
              </a:rPr>
              <a:t>Texas History </a:t>
            </a:r>
          </a:p>
          <a:p>
            <a:pPr marL="542452" lvl="1" indent="-271226">
              <a:lnSpc>
                <a:spcPts val="3015"/>
              </a:lnSpc>
              <a:buFont typeface="Arial"/>
              <a:buChar char="•"/>
            </a:pPr>
            <a:r>
              <a:rPr lang="en-US" sz="2512">
                <a:solidFill>
                  <a:srgbClr val="010A4F"/>
                </a:solidFill>
                <a:latin typeface="Glacial Indifference"/>
              </a:rPr>
              <a:t>Honors Texas History (agreement required)</a:t>
            </a:r>
          </a:p>
          <a:p>
            <a:pPr>
              <a:lnSpc>
                <a:spcPts val="3015"/>
              </a:lnSpc>
              <a:spcBef>
                <a:spcPct val="0"/>
              </a:spcBef>
            </a:pPr>
            <a:endParaRPr lang="en-US" sz="2512">
              <a:solidFill>
                <a:srgbClr val="010A4F"/>
              </a:solidFill>
              <a:latin typeface="Glacial Indifferen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028700"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Freeform 5"/>
          <p:cNvSpPr/>
          <p:nvPr/>
        </p:nvSpPr>
        <p:spPr>
          <a:xfrm rot="-10800000">
            <a:off x="9703073" y="6917361"/>
            <a:ext cx="7088534" cy="1311174"/>
          </a:xfrm>
          <a:custGeom>
            <a:avLst/>
            <a:gdLst/>
            <a:ahLst/>
            <a:cxnLst/>
            <a:rect l="l" t="t" r="r" b="b"/>
            <a:pathLst>
              <a:path w="7088534" h="1311174">
                <a:moveTo>
                  <a:pt x="0" y="0"/>
                </a:moveTo>
                <a:lnTo>
                  <a:pt x="7088533" y="0"/>
                </a:lnTo>
                <a:lnTo>
                  <a:pt x="7088533" y="1311174"/>
                </a:lnTo>
                <a:lnTo>
                  <a:pt x="0" y="13111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AutoShape 6"/>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7" name="TextBox 7"/>
          <p:cNvSpPr txBox="1"/>
          <p:nvPr/>
        </p:nvSpPr>
        <p:spPr>
          <a:xfrm>
            <a:off x="1216642" y="4168675"/>
            <a:ext cx="7927358" cy="2473524"/>
          </a:xfrm>
          <a:prstGeom prst="rect">
            <a:avLst/>
          </a:prstGeom>
        </p:spPr>
        <p:txBody>
          <a:bodyPr lIns="0" tIns="0" rIns="0" bIns="0" rtlCol="0" anchor="t">
            <a:spAutoFit/>
          </a:bodyPr>
          <a:lstStyle/>
          <a:p>
            <a:pPr algn="ctr">
              <a:lnSpc>
                <a:spcPts val="9085"/>
              </a:lnSpc>
            </a:pPr>
            <a:r>
              <a:rPr lang="en-US" sz="12114">
                <a:solidFill>
                  <a:srgbClr val="010A4F"/>
                </a:solidFill>
                <a:latin typeface="Abril Fatface"/>
              </a:rPr>
              <a:t>Honors Courses</a:t>
            </a:r>
          </a:p>
        </p:txBody>
      </p:sp>
      <p:sp>
        <p:nvSpPr>
          <p:cNvPr id="8" name="TextBox 8"/>
          <p:cNvSpPr txBox="1"/>
          <p:nvPr/>
        </p:nvSpPr>
        <p:spPr>
          <a:xfrm>
            <a:off x="10157139" y="2114330"/>
            <a:ext cx="6180400" cy="7240700"/>
          </a:xfrm>
          <a:prstGeom prst="rect">
            <a:avLst/>
          </a:prstGeom>
        </p:spPr>
        <p:txBody>
          <a:bodyPr lIns="0" tIns="0" rIns="0" bIns="0" rtlCol="0" anchor="t">
            <a:spAutoFit/>
          </a:bodyPr>
          <a:lstStyle/>
          <a:p>
            <a:pPr algn="ctr">
              <a:lnSpc>
                <a:spcPts val="3656"/>
              </a:lnSpc>
            </a:pPr>
            <a:endParaRPr dirty="0"/>
          </a:p>
          <a:p>
            <a:pPr marL="657888" lvl="1" indent="-328944">
              <a:lnSpc>
                <a:spcPts val="3656"/>
              </a:lnSpc>
              <a:buFont typeface="Arial"/>
              <a:buChar char="•"/>
            </a:pPr>
            <a:r>
              <a:rPr lang="en-US" sz="3047" dirty="0">
                <a:solidFill>
                  <a:srgbClr val="000000"/>
                </a:solidFill>
                <a:latin typeface="Glacial Indifference"/>
              </a:rPr>
              <a:t>Students and parents MUST sign required agreement on the back of the Course Selection form before being placed into a Honors class</a:t>
            </a:r>
          </a:p>
          <a:p>
            <a:pPr algn="ctr">
              <a:lnSpc>
                <a:spcPts val="3656"/>
              </a:lnSpc>
            </a:pPr>
            <a:endParaRPr lang="en-US" sz="3047" dirty="0">
              <a:solidFill>
                <a:srgbClr val="000000"/>
              </a:solidFill>
              <a:latin typeface="Glacial Indifference"/>
            </a:endParaRPr>
          </a:p>
          <a:p>
            <a:pPr marL="657888" lvl="1" indent="-328944">
              <a:lnSpc>
                <a:spcPts val="3656"/>
              </a:lnSpc>
              <a:buFont typeface="Arial"/>
              <a:buChar char="•"/>
            </a:pPr>
            <a:r>
              <a:rPr lang="en-US" sz="3047" dirty="0">
                <a:solidFill>
                  <a:srgbClr val="000000"/>
                </a:solidFill>
                <a:latin typeface="Glacial Indifference"/>
              </a:rPr>
              <a:t>You are making a year-long commitment to being in Honors</a:t>
            </a:r>
          </a:p>
          <a:p>
            <a:pPr algn="ctr">
              <a:lnSpc>
                <a:spcPts val="3656"/>
              </a:lnSpc>
            </a:pPr>
            <a:r>
              <a:rPr lang="en-US" sz="3047" dirty="0">
                <a:solidFill>
                  <a:srgbClr val="000000"/>
                </a:solidFill>
                <a:latin typeface="Glacial Indifference"/>
              </a:rPr>
              <a:t> </a:t>
            </a:r>
          </a:p>
          <a:p>
            <a:pPr algn="ctr">
              <a:lnSpc>
                <a:spcPts val="3536"/>
              </a:lnSpc>
            </a:pPr>
            <a:r>
              <a:rPr lang="en-US" sz="2947" u="sng" dirty="0">
                <a:solidFill>
                  <a:srgbClr val="000000"/>
                </a:solidFill>
                <a:latin typeface="Glacial Indifference Bold"/>
              </a:rPr>
              <a:t>If you do not have the Honors Agreement signed then you will not be able to sign up for the Honors class.</a:t>
            </a:r>
          </a:p>
          <a:p>
            <a:pPr algn="ctr">
              <a:lnSpc>
                <a:spcPts val="2696"/>
              </a:lnSpc>
            </a:pPr>
            <a:endParaRPr lang="en-US" sz="2947" u="sng" dirty="0">
              <a:solidFill>
                <a:srgbClr val="000000"/>
              </a:solidFill>
              <a:latin typeface="Glacial Indifference Bold"/>
            </a:endParaRPr>
          </a:p>
          <a:p>
            <a:pPr algn="ctr">
              <a:lnSpc>
                <a:spcPts val="2696"/>
              </a:lnSpc>
            </a:pPr>
            <a:endParaRPr lang="en-US" sz="2947" u="sng" dirty="0">
              <a:solidFill>
                <a:srgbClr val="000000"/>
              </a:solidFill>
              <a:latin typeface="Glacial Indifference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028700"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AutoShape 5"/>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6" name="TextBox 6"/>
          <p:cNvSpPr txBox="1"/>
          <p:nvPr/>
        </p:nvSpPr>
        <p:spPr>
          <a:xfrm>
            <a:off x="1216642" y="1825067"/>
            <a:ext cx="7927358" cy="4753690"/>
          </a:xfrm>
          <a:prstGeom prst="rect">
            <a:avLst/>
          </a:prstGeom>
        </p:spPr>
        <p:txBody>
          <a:bodyPr lIns="0" tIns="0" rIns="0" bIns="0" rtlCol="0" anchor="t">
            <a:spAutoFit/>
          </a:bodyPr>
          <a:lstStyle/>
          <a:p>
            <a:pPr algn="ctr">
              <a:lnSpc>
                <a:spcPts val="12356"/>
              </a:lnSpc>
            </a:pPr>
            <a:r>
              <a:rPr lang="en-US" sz="12114">
                <a:solidFill>
                  <a:srgbClr val="010A4F"/>
                </a:solidFill>
                <a:latin typeface="Abril Fatface"/>
              </a:rPr>
              <a:t>Physical Education Credit</a:t>
            </a:r>
          </a:p>
        </p:txBody>
      </p:sp>
      <p:sp>
        <p:nvSpPr>
          <p:cNvPr id="7" name="Freeform 7"/>
          <p:cNvSpPr/>
          <p:nvPr/>
        </p:nvSpPr>
        <p:spPr>
          <a:xfrm rot="-10800000">
            <a:off x="9715552" y="7947126"/>
            <a:ext cx="7088534" cy="1311174"/>
          </a:xfrm>
          <a:custGeom>
            <a:avLst/>
            <a:gdLst/>
            <a:ahLst/>
            <a:cxnLst/>
            <a:rect l="l" t="t" r="r" b="b"/>
            <a:pathLst>
              <a:path w="7088534" h="1311174">
                <a:moveTo>
                  <a:pt x="0" y="0"/>
                </a:moveTo>
                <a:lnTo>
                  <a:pt x="7088533" y="0"/>
                </a:lnTo>
                <a:lnTo>
                  <a:pt x="7088533" y="1311174"/>
                </a:lnTo>
                <a:lnTo>
                  <a:pt x="0" y="13111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9427766" y="1019175"/>
            <a:ext cx="7376320" cy="8499015"/>
          </a:xfrm>
          <a:prstGeom prst="rect">
            <a:avLst/>
          </a:prstGeom>
        </p:spPr>
        <p:txBody>
          <a:bodyPr lIns="0" tIns="0" rIns="0" bIns="0" rtlCol="0" anchor="t">
            <a:spAutoFit/>
          </a:bodyPr>
          <a:lstStyle/>
          <a:p>
            <a:pPr marL="671989" lvl="1" indent="-335994">
              <a:lnSpc>
                <a:spcPts val="3735"/>
              </a:lnSpc>
              <a:buFont typeface="Arial"/>
              <a:buChar char="•"/>
            </a:pPr>
            <a:r>
              <a:rPr lang="en-US" sz="3112">
                <a:solidFill>
                  <a:srgbClr val="010A4F"/>
                </a:solidFill>
                <a:latin typeface="Glacial Indifference Bold"/>
              </a:rPr>
              <a:t>Boys Athletics </a:t>
            </a:r>
            <a:r>
              <a:rPr lang="en-US" sz="3112">
                <a:solidFill>
                  <a:srgbClr val="010A4F"/>
                </a:solidFill>
                <a:latin typeface="Glacial Indifference"/>
              </a:rPr>
              <a:t>Football only</a:t>
            </a:r>
          </a:p>
          <a:p>
            <a:pPr>
              <a:lnSpc>
                <a:spcPts val="3735"/>
              </a:lnSpc>
            </a:pPr>
            <a:endParaRPr lang="en-US" sz="3112">
              <a:solidFill>
                <a:srgbClr val="010A4F"/>
              </a:solidFill>
              <a:latin typeface="Glacial Indifference"/>
            </a:endParaRPr>
          </a:p>
          <a:p>
            <a:pPr marL="671989" lvl="1" indent="-335994">
              <a:lnSpc>
                <a:spcPts val="3735"/>
              </a:lnSpc>
              <a:buFont typeface="Arial"/>
              <a:buChar char="•"/>
            </a:pPr>
            <a:r>
              <a:rPr lang="en-US" sz="3112">
                <a:solidFill>
                  <a:srgbClr val="010A4F"/>
                </a:solidFill>
                <a:latin typeface="Glacial Indifference Bold"/>
              </a:rPr>
              <a:t>Girls Athletics  </a:t>
            </a:r>
            <a:r>
              <a:rPr lang="en-US" sz="3112">
                <a:solidFill>
                  <a:srgbClr val="010A4F"/>
                </a:solidFill>
                <a:latin typeface="Glacial Indifference"/>
              </a:rPr>
              <a:t>Volleyball and Basketball only</a:t>
            </a:r>
          </a:p>
          <a:p>
            <a:pPr>
              <a:lnSpc>
                <a:spcPts val="3735"/>
              </a:lnSpc>
            </a:pPr>
            <a:endParaRPr lang="en-US" sz="3112">
              <a:solidFill>
                <a:srgbClr val="010A4F"/>
              </a:solidFill>
              <a:latin typeface="Glacial Indifference"/>
            </a:endParaRPr>
          </a:p>
          <a:p>
            <a:pPr marL="671989" lvl="1" indent="-335994">
              <a:lnSpc>
                <a:spcPts val="3735"/>
              </a:lnSpc>
              <a:buFont typeface="Arial"/>
              <a:buChar char="•"/>
            </a:pPr>
            <a:r>
              <a:rPr lang="en-US" sz="3112">
                <a:solidFill>
                  <a:srgbClr val="010A4F"/>
                </a:solidFill>
                <a:latin typeface="Glacial Indifference Bold"/>
              </a:rPr>
              <a:t>Drill Team </a:t>
            </a:r>
            <a:r>
              <a:rPr lang="en-US" sz="3112">
                <a:solidFill>
                  <a:srgbClr val="010A4F"/>
                </a:solidFill>
                <a:latin typeface="Glacial Indifference"/>
              </a:rPr>
              <a:t> Try Out Required</a:t>
            </a:r>
          </a:p>
          <a:p>
            <a:pPr>
              <a:lnSpc>
                <a:spcPts val="3735"/>
              </a:lnSpc>
            </a:pPr>
            <a:endParaRPr lang="en-US" sz="3112">
              <a:solidFill>
                <a:srgbClr val="010A4F"/>
              </a:solidFill>
              <a:latin typeface="Glacial Indifference"/>
            </a:endParaRPr>
          </a:p>
          <a:p>
            <a:pPr marL="671989" lvl="1" indent="-335994">
              <a:lnSpc>
                <a:spcPts val="3735"/>
              </a:lnSpc>
              <a:buFont typeface="Arial"/>
              <a:buChar char="•"/>
            </a:pPr>
            <a:r>
              <a:rPr lang="en-US" sz="3112">
                <a:solidFill>
                  <a:srgbClr val="010A4F"/>
                </a:solidFill>
                <a:latin typeface="Glacial Indifference Bold"/>
              </a:rPr>
              <a:t>Cheer Team  </a:t>
            </a:r>
            <a:r>
              <a:rPr lang="en-US" sz="3112">
                <a:solidFill>
                  <a:srgbClr val="010A4F"/>
                </a:solidFill>
                <a:latin typeface="Glacial Indifference"/>
              </a:rPr>
              <a:t> Try Out Required</a:t>
            </a:r>
          </a:p>
          <a:p>
            <a:pPr>
              <a:lnSpc>
                <a:spcPts val="3735"/>
              </a:lnSpc>
            </a:pPr>
            <a:endParaRPr lang="en-US" sz="3112">
              <a:solidFill>
                <a:srgbClr val="010A4F"/>
              </a:solidFill>
              <a:latin typeface="Glacial Indifference"/>
            </a:endParaRPr>
          </a:p>
          <a:p>
            <a:pPr marL="671989" lvl="1" indent="-335994">
              <a:lnSpc>
                <a:spcPts val="3735"/>
              </a:lnSpc>
              <a:buFont typeface="Arial"/>
              <a:buChar char="•"/>
            </a:pPr>
            <a:r>
              <a:rPr lang="en-US" sz="3112">
                <a:solidFill>
                  <a:srgbClr val="010A4F"/>
                </a:solidFill>
                <a:latin typeface="Glacial Indifference Bold"/>
              </a:rPr>
              <a:t>Boys Gymnastics   </a:t>
            </a:r>
            <a:r>
              <a:rPr lang="en-US" sz="3112">
                <a:solidFill>
                  <a:srgbClr val="010A4F"/>
                </a:solidFill>
                <a:latin typeface="Glacial Indifference"/>
              </a:rPr>
              <a:t>Try Out Required</a:t>
            </a:r>
          </a:p>
          <a:p>
            <a:pPr>
              <a:lnSpc>
                <a:spcPts val="3735"/>
              </a:lnSpc>
            </a:pPr>
            <a:endParaRPr lang="en-US" sz="3112">
              <a:solidFill>
                <a:srgbClr val="010A4F"/>
              </a:solidFill>
              <a:latin typeface="Glacial Indifference"/>
            </a:endParaRPr>
          </a:p>
          <a:p>
            <a:pPr marL="671989" lvl="1" indent="-335994">
              <a:lnSpc>
                <a:spcPts val="3735"/>
              </a:lnSpc>
              <a:buFont typeface="Arial"/>
              <a:buChar char="•"/>
            </a:pPr>
            <a:r>
              <a:rPr lang="en-US" sz="3112">
                <a:solidFill>
                  <a:srgbClr val="010A4F"/>
                </a:solidFill>
                <a:latin typeface="Glacial Indifference Bold"/>
              </a:rPr>
              <a:t>Girls Gymnastics  </a:t>
            </a:r>
            <a:r>
              <a:rPr lang="en-US" sz="3112">
                <a:solidFill>
                  <a:srgbClr val="010A4F"/>
                </a:solidFill>
                <a:latin typeface="Glacial Indifference"/>
              </a:rPr>
              <a:t>Try Out Required</a:t>
            </a:r>
          </a:p>
          <a:p>
            <a:pPr>
              <a:lnSpc>
                <a:spcPts val="3735"/>
              </a:lnSpc>
            </a:pPr>
            <a:endParaRPr lang="en-US" sz="3112">
              <a:solidFill>
                <a:srgbClr val="010A4F"/>
              </a:solidFill>
              <a:latin typeface="Glacial Indifference"/>
            </a:endParaRPr>
          </a:p>
          <a:p>
            <a:pPr marL="671989" lvl="1" indent="-335994">
              <a:lnSpc>
                <a:spcPts val="3735"/>
              </a:lnSpc>
              <a:buFont typeface="Arial"/>
              <a:buChar char="•"/>
            </a:pPr>
            <a:r>
              <a:rPr lang="en-US" sz="3112">
                <a:solidFill>
                  <a:srgbClr val="010A4F"/>
                </a:solidFill>
                <a:latin typeface="Glacial Indifference Bold"/>
              </a:rPr>
              <a:t>PE I </a:t>
            </a:r>
          </a:p>
          <a:p>
            <a:pPr>
              <a:lnSpc>
                <a:spcPts val="3735"/>
              </a:lnSpc>
            </a:pPr>
            <a:endParaRPr lang="en-US" sz="3112">
              <a:solidFill>
                <a:srgbClr val="010A4F"/>
              </a:solidFill>
              <a:latin typeface="Glacial Indifference Bold"/>
            </a:endParaRPr>
          </a:p>
          <a:p>
            <a:pPr algn="ctr">
              <a:lnSpc>
                <a:spcPts val="3735"/>
              </a:lnSpc>
            </a:pPr>
            <a:r>
              <a:rPr lang="en-US" sz="3112">
                <a:solidFill>
                  <a:srgbClr val="010A4F"/>
                </a:solidFill>
                <a:latin typeface="Glacial Indifference Bold"/>
              </a:rPr>
              <a:t>All classes (other than PE) require a physical each year!</a:t>
            </a:r>
          </a:p>
          <a:p>
            <a:pPr>
              <a:lnSpc>
                <a:spcPts val="5042"/>
              </a:lnSpc>
            </a:pPr>
            <a:endParaRPr lang="en-US" sz="3112">
              <a:solidFill>
                <a:srgbClr val="010A4F"/>
              </a:solidFill>
              <a:latin typeface="Glacial Indifference Bold"/>
            </a:endParaRPr>
          </a:p>
        </p:txBody>
      </p:sp>
      <p:sp>
        <p:nvSpPr>
          <p:cNvPr id="9" name="TextBox 9"/>
          <p:cNvSpPr txBox="1"/>
          <p:nvPr/>
        </p:nvSpPr>
        <p:spPr>
          <a:xfrm>
            <a:off x="2636217" y="7239864"/>
            <a:ext cx="5088208" cy="728177"/>
          </a:xfrm>
          <a:prstGeom prst="rect">
            <a:avLst/>
          </a:prstGeom>
        </p:spPr>
        <p:txBody>
          <a:bodyPr lIns="0" tIns="0" rIns="0" bIns="0" rtlCol="0" anchor="t">
            <a:spAutoFit/>
          </a:bodyPr>
          <a:lstStyle/>
          <a:p>
            <a:pPr marL="0" lvl="0" indent="0" algn="ctr">
              <a:lnSpc>
                <a:spcPts val="5418"/>
              </a:lnSpc>
            </a:pPr>
            <a:r>
              <a:rPr lang="en-US" sz="5418" spc="54">
                <a:solidFill>
                  <a:srgbClr val="010A4F"/>
                </a:solidFill>
                <a:latin typeface="Glacial Indifference"/>
              </a:rPr>
              <a:t>Required Class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sp>
        <p:nvSpPr>
          <p:cNvPr id="2" name="Freeform 2"/>
          <p:cNvSpPr/>
          <p:nvPr/>
        </p:nvSpPr>
        <p:spPr>
          <a:xfrm>
            <a:off x="203596" y="-426905"/>
            <a:ext cx="17868899" cy="15278099"/>
          </a:xfrm>
          <a:custGeom>
            <a:avLst/>
            <a:gdLst/>
            <a:ahLst/>
            <a:cxnLst/>
            <a:rect l="l" t="t" r="r" b="b"/>
            <a:pathLst>
              <a:path w="17868899" h="15278099">
                <a:moveTo>
                  <a:pt x="0" y="0"/>
                </a:moveTo>
                <a:lnTo>
                  <a:pt x="17868899" y="0"/>
                </a:lnTo>
                <a:lnTo>
                  <a:pt x="17868899" y="15278099"/>
                </a:lnTo>
                <a:lnTo>
                  <a:pt x="0" y="15278099"/>
                </a:lnTo>
                <a:lnTo>
                  <a:pt x="0" y="0"/>
                </a:lnTo>
                <a:close/>
              </a:path>
            </a:pathLst>
          </a:custGeom>
          <a:blipFill>
            <a:blip r:embed="rId2">
              <a:extLst>
                <a:ext uri="{96DAC541-7B7A-43D3-8B79-37D633B846F1}">
                  <asvg:svgBlip xmlns:asvg="http://schemas.microsoft.com/office/drawing/2016/SVG/main" r:embed="rId3"/>
                </a:ext>
              </a:extLst>
            </a:blip>
            <a:stretch>
              <a:fillRect l="-5513" t="-29162" r="-5278" b="-1726"/>
            </a:stretch>
          </a:blipFill>
        </p:spPr>
      </p:sp>
      <p:grpSp>
        <p:nvGrpSpPr>
          <p:cNvPr id="3" name="Group 3"/>
          <p:cNvGrpSpPr/>
          <p:nvPr/>
        </p:nvGrpSpPr>
        <p:grpSpPr>
          <a:xfrm>
            <a:off x="1312466" y="769728"/>
            <a:ext cx="16230600" cy="8747544"/>
            <a:chOff x="0" y="0"/>
            <a:chExt cx="2680843" cy="1444851"/>
          </a:xfrm>
        </p:grpSpPr>
        <p:sp>
          <p:nvSpPr>
            <p:cNvPr id="4" name="Freeform 4"/>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5" name="Freeform 5"/>
          <p:cNvSpPr/>
          <p:nvPr/>
        </p:nvSpPr>
        <p:spPr>
          <a:xfrm rot="-10800000">
            <a:off x="9731715" y="7573439"/>
            <a:ext cx="7088534" cy="1311174"/>
          </a:xfrm>
          <a:custGeom>
            <a:avLst/>
            <a:gdLst/>
            <a:ahLst/>
            <a:cxnLst/>
            <a:rect l="l" t="t" r="r" b="b"/>
            <a:pathLst>
              <a:path w="7088534" h="1311174">
                <a:moveTo>
                  <a:pt x="0" y="0"/>
                </a:moveTo>
                <a:lnTo>
                  <a:pt x="7088533" y="0"/>
                </a:lnTo>
                <a:lnTo>
                  <a:pt x="7088533" y="1311174"/>
                </a:lnTo>
                <a:lnTo>
                  <a:pt x="0" y="13111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AutoShape 6"/>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7" name="TextBox 7"/>
          <p:cNvSpPr txBox="1"/>
          <p:nvPr/>
        </p:nvSpPr>
        <p:spPr>
          <a:xfrm>
            <a:off x="1216642" y="4168675"/>
            <a:ext cx="7927358" cy="2473524"/>
          </a:xfrm>
          <a:prstGeom prst="rect">
            <a:avLst/>
          </a:prstGeom>
        </p:spPr>
        <p:txBody>
          <a:bodyPr lIns="0" tIns="0" rIns="0" bIns="0" rtlCol="0" anchor="t">
            <a:spAutoFit/>
          </a:bodyPr>
          <a:lstStyle/>
          <a:p>
            <a:pPr algn="ctr">
              <a:lnSpc>
                <a:spcPts val="9085"/>
              </a:lnSpc>
            </a:pPr>
            <a:r>
              <a:rPr lang="en-US" sz="12114">
                <a:solidFill>
                  <a:srgbClr val="010A4F"/>
                </a:solidFill>
                <a:latin typeface="Abril Fatface"/>
              </a:rPr>
              <a:t>Boys Athletics</a:t>
            </a:r>
          </a:p>
        </p:txBody>
      </p:sp>
      <p:sp>
        <p:nvSpPr>
          <p:cNvPr id="8" name="TextBox 8"/>
          <p:cNvSpPr txBox="1"/>
          <p:nvPr/>
        </p:nvSpPr>
        <p:spPr>
          <a:xfrm>
            <a:off x="9713516" y="1157288"/>
            <a:ext cx="7354846" cy="7972425"/>
          </a:xfrm>
          <a:prstGeom prst="rect">
            <a:avLst/>
          </a:prstGeom>
        </p:spPr>
        <p:txBody>
          <a:bodyPr lIns="0" tIns="0" rIns="0" bIns="0" rtlCol="0" anchor="t">
            <a:spAutoFit/>
          </a:bodyPr>
          <a:lstStyle/>
          <a:p>
            <a:pPr algn="ctr">
              <a:lnSpc>
                <a:spcPts val="4351"/>
              </a:lnSpc>
            </a:pPr>
            <a:endParaRPr/>
          </a:p>
          <a:p>
            <a:pPr marL="620548" lvl="1" indent="-310274">
              <a:lnSpc>
                <a:spcPts val="3449"/>
              </a:lnSpc>
              <a:buFont typeface="Arial"/>
              <a:buChar char="•"/>
            </a:pPr>
            <a:r>
              <a:rPr lang="en-US" sz="2874">
                <a:solidFill>
                  <a:srgbClr val="000000"/>
                </a:solidFill>
                <a:latin typeface="Glacial Indifference"/>
              </a:rPr>
              <a:t>To start in Athletics, you MUST PLAY </a:t>
            </a:r>
            <a:r>
              <a:rPr lang="en-US" sz="2874">
                <a:solidFill>
                  <a:srgbClr val="000000"/>
                </a:solidFill>
                <a:latin typeface="Glacial Indifference Bold"/>
              </a:rPr>
              <a:t>Football.</a:t>
            </a:r>
          </a:p>
          <a:p>
            <a:pPr>
              <a:lnSpc>
                <a:spcPts val="3449"/>
              </a:lnSpc>
            </a:pPr>
            <a:endParaRPr lang="en-US" sz="2874">
              <a:solidFill>
                <a:srgbClr val="000000"/>
              </a:solidFill>
              <a:latin typeface="Glacial Indifference Bold"/>
            </a:endParaRPr>
          </a:p>
          <a:p>
            <a:pPr marL="620548" lvl="1" indent="-310274">
              <a:lnSpc>
                <a:spcPts val="3449"/>
              </a:lnSpc>
              <a:buFont typeface="Arial"/>
              <a:buChar char="•"/>
            </a:pPr>
            <a:r>
              <a:rPr lang="en-US" sz="2874">
                <a:solidFill>
                  <a:srgbClr val="000000"/>
                </a:solidFill>
                <a:latin typeface="Glacial Indifference"/>
              </a:rPr>
              <a:t>Students who do not want to participate in Football will have an opportunity to try-out for </a:t>
            </a:r>
            <a:r>
              <a:rPr lang="en-US" sz="2874">
                <a:solidFill>
                  <a:srgbClr val="000000"/>
                </a:solidFill>
                <a:latin typeface="Glacial Indifference Bold"/>
              </a:rPr>
              <a:t>Basketball</a:t>
            </a:r>
            <a:r>
              <a:rPr lang="en-US" sz="2874">
                <a:solidFill>
                  <a:srgbClr val="000000"/>
                </a:solidFill>
                <a:latin typeface="Glacial Indifference"/>
              </a:rPr>
              <a:t> when the Football season is over (schedules will be changed into athletics during the year).</a:t>
            </a:r>
          </a:p>
          <a:p>
            <a:pPr>
              <a:lnSpc>
                <a:spcPts val="3449"/>
              </a:lnSpc>
            </a:pPr>
            <a:endParaRPr lang="en-US" sz="2874">
              <a:solidFill>
                <a:srgbClr val="000000"/>
              </a:solidFill>
              <a:latin typeface="Glacial Indifference"/>
            </a:endParaRPr>
          </a:p>
          <a:p>
            <a:pPr marL="620548" lvl="1" indent="-310274">
              <a:lnSpc>
                <a:spcPts val="3449"/>
              </a:lnSpc>
              <a:buFont typeface="Arial"/>
              <a:buChar char="•"/>
            </a:pPr>
            <a:r>
              <a:rPr lang="en-US" sz="2874">
                <a:solidFill>
                  <a:srgbClr val="000000"/>
                </a:solidFill>
                <a:latin typeface="Glacial Indifference"/>
              </a:rPr>
              <a:t>Tennis, Track, Cross Country, Wrestling and Soccer are before or after school - students DO NOT go into Athletics for these sports.</a:t>
            </a:r>
          </a:p>
          <a:p>
            <a:pPr>
              <a:lnSpc>
                <a:spcPts val="3923"/>
              </a:lnSpc>
            </a:pPr>
            <a:endParaRPr lang="en-US" sz="2874">
              <a:solidFill>
                <a:srgbClr val="000000"/>
              </a:solidFill>
              <a:latin typeface="Glacial Indifference"/>
            </a:endParaRPr>
          </a:p>
          <a:p>
            <a:pPr algn="ctr">
              <a:lnSpc>
                <a:spcPts val="4351"/>
              </a:lnSpc>
            </a:pPr>
            <a:endParaRPr lang="en-US" sz="2874">
              <a:solidFill>
                <a:srgbClr val="000000"/>
              </a:solidFill>
              <a:latin typeface="Glacial Indifference"/>
            </a:endParaRPr>
          </a:p>
          <a:p>
            <a:pPr algn="ctr">
              <a:lnSpc>
                <a:spcPts val="3209"/>
              </a:lnSpc>
            </a:pPr>
            <a:endParaRPr lang="en-US" sz="2874">
              <a:solidFill>
                <a:srgbClr val="000000"/>
              </a:solidFill>
              <a:latin typeface="Glacial Indifference"/>
            </a:endParaRPr>
          </a:p>
          <a:p>
            <a:pPr algn="ctr">
              <a:lnSpc>
                <a:spcPts val="3209"/>
              </a:lnSpc>
            </a:pPr>
            <a:endParaRPr lang="en-US" sz="2874">
              <a:solidFill>
                <a:srgbClr val="000000"/>
              </a:solidFill>
              <a:latin typeface="Glacial Indifference"/>
            </a:endParaRPr>
          </a:p>
        </p:txBody>
      </p:sp>
      <p:sp>
        <p:nvSpPr>
          <p:cNvPr id="9" name="TextBox 9"/>
          <p:cNvSpPr txBox="1"/>
          <p:nvPr/>
        </p:nvSpPr>
        <p:spPr>
          <a:xfrm>
            <a:off x="10395050" y="7895651"/>
            <a:ext cx="5761863" cy="742950"/>
          </a:xfrm>
          <a:prstGeom prst="rect">
            <a:avLst/>
          </a:prstGeom>
        </p:spPr>
        <p:txBody>
          <a:bodyPr lIns="0" tIns="0" rIns="0" bIns="0" rtlCol="0" anchor="t">
            <a:spAutoFit/>
          </a:bodyPr>
          <a:lstStyle/>
          <a:p>
            <a:pPr algn="ctr">
              <a:lnSpc>
                <a:spcPts val="2936"/>
              </a:lnSpc>
              <a:spcBef>
                <a:spcPct val="0"/>
              </a:spcBef>
            </a:pPr>
            <a:r>
              <a:rPr lang="en-US" sz="2447">
                <a:solidFill>
                  <a:srgbClr val="000000"/>
                </a:solidFill>
                <a:latin typeface="Glacial Indifference Bold"/>
              </a:rPr>
              <a:t>Boys Athletics Director </a:t>
            </a:r>
          </a:p>
          <a:p>
            <a:pPr algn="ctr">
              <a:lnSpc>
                <a:spcPts val="2936"/>
              </a:lnSpc>
              <a:spcBef>
                <a:spcPct val="0"/>
              </a:spcBef>
            </a:pPr>
            <a:r>
              <a:rPr lang="en-US" sz="2447">
                <a:solidFill>
                  <a:srgbClr val="000000"/>
                </a:solidFill>
                <a:latin typeface="Glacial Indifference Bold"/>
              </a:rPr>
              <a:t>rickey.vanderburg@rockwallisd.org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1551</Words>
  <Application>Microsoft Office PowerPoint</Application>
  <PresentationFormat>Custom</PresentationFormat>
  <Paragraphs>320</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Roboto Bold Italics</vt:lpstr>
      <vt:lpstr>Arial</vt:lpstr>
      <vt:lpstr>Calibri</vt:lpstr>
      <vt:lpstr>Glacial Indifference Bold</vt:lpstr>
      <vt:lpstr>Glacial Indifference Bold Italics</vt:lpstr>
      <vt:lpstr>Abril Fatface</vt:lpstr>
      <vt:lpstr>Glacial Indifference</vt:lpstr>
      <vt:lpstr>Abril Fatface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Purple Business Solution Pitch Deck Presentation</dc:title>
  <dc:creator>Carrie Batson</dc:creator>
  <cp:lastModifiedBy>Carrie Batson</cp:lastModifiedBy>
  <cp:revision>5</cp:revision>
  <dcterms:created xsi:type="dcterms:W3CDTF">2006-08-16T00:00:00Z</dcterms:created>
  <dcterms:modified xsi:type="dcterms:W3CDTF">2024-01-08T22:05:55Z</dcterms:modified>
  <dc:identifier>DAF5CxSXYrc</dc:identifier>
</cp:coreProperties>
</file>